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5.jpg" ContentType="image/jpe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9.jpg" ContentType="image/jpeg"/>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11.JPG" ContentType="image/jpeg"/>
  <Override PartName="/ppt/media/image12.jpg" ContentType="image/jpeg"/>
  <Override PartName="/ppt/media/image13.jpg" ContentType="image/jpeg"/>
  <Override PartName="/ppt/media/image17.jpg" ContentType="image/jpeg"/>
  <Override PartName="/ppt/media/image20.JPG" ContentType="image/jpeg"/>
  <Override PartName="/ppt/media/image21.JPG" ContentType="image/jpeg"/>
  <Override PartName="/ppt/media/image22.JPG" ContentType="image/jpeg"/>
  <Override PartName="/ppt/media/image23.JPG" ContentType="image/jpeg"/>
  <Override PartName="/ppt/media/image28.jpg" ContentType="image/jpeg"/>
  <Override PartName="/ppt/media/image37.jpg" ContentType="image/jpeg"/>
  <Override PartName="/ppt/media/image42.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6" r:id="rId1"/>
  </p:sldMasterIdLst>
  <p:notesMasterIdLst>
    <p:notesMasterId r:id="rId31"/>
  </p:notesMasterIdLst>
  <p:sldIdLst>
    <p:sldId id="256" r:id="rId2"/>
    <p:sldId id="260" r:id="rId3"/>
    <p:sldId id="264" r:id="rId4"/>
    <p:sldId id="261" r:id="rId5"/>
    <p:sldId id="262" r:id="rId6"/>
    <p:sldId id="269" r:id="rId7"/>
    <p:sldId id="280" r:id="rId8"/>
    <p:sldId id="281" r:id="rId9"/>
    <p:sldId id="268" r:id="rId10"/>
    <p:sldId id="265" r:id="rId11"/>
    <p:sldId id="283" r:id="rId12"/>
    <p:sldId id="282" r:id="rId13"/>
    <p:sldId id="273" r:id="rId14"/>
    <p:sldId id="275" r:id="rId15"/>
    <p:sldId id="277" r:id="rId16"/>
    <p:sldId id="272" r:id="rId17"/>
    <p:sldId id="276" r:id="rId18"/>
    <p:sldId id="279" r:id="rId19"/>
    <p:sldId id="285" r:id="rId20"/>
    <p:sldId id="286" r:id="rId21"/>
    <p:sldId id="288" r:id="rId22"/>
    <p:sldId id="271" r:id="rId23"/>
    <p:sldId id="278" r:id="rId24"/>
    <p:sldId id="287" r:id="rId25"/>
    <p:sldId id="290" r:id="rId26"/>
    <p:sldId id="292" r:id="rId27"/>
    <p:sldId id="293" r:id="rId28"/>
    <p:sldId id="294" r:id="rId29"/>
    <p:sldId id="29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162" autoAdjust="0"/>
    <p:restoredTop sz="94660"/>
  </p:normalViewPr>
  <p:slideViewPr>
    <p:cSldViewPr snapToGrid="0">
      <p:cViewPr varScale="1">
        <p:scale>
          <a:sx n="74" d="100"/>
          <a:sy n="74" d="100"/>
        </p:scale>
        <p:origin x="24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1" Type="http://schemas.openxmlformats.org/officeDocument/2006/relationships/image" Target="../media/image8.png"/></Relationships>
</file>

<file path=ppt/diagrams/_rels/data2.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1" Type="http://schemas.openxmlformats.org/officeDocument/2006/relationships/image" Target="../media/image8.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BD3A19-5D79-46C5-B8A7-38A4521728F8}" type="doc">
      <dgm:prSet loTypeId="urn:microsoft.com/office/officeart/2005/8/layout/radial6" loCatId="cycle" qsTypeId="urn:microsoft.com/office/officeart/2005/8/quickstyle/simple1" qsCatId="simple" csTypeId="urn:microsoft.com/office/officeart/2005/8/colors/accent2_2" csCatId="accent2" phldr="1"/>
      <dgm:spPr/>
      <dgm:t>
        <a:bodyPr/>
        <a:lstStyle/>
        <a:p>
          <a:endParaRPr lang="en-IN"/>
        </a:p>
      </dgm:t>
    </dgm:pt>
    <dgm:pt modelId="{46FD7232-EAE0-456C-B438-64808781F85D}">
      <dgm:prSet phldrT="[Text]" custT="1"/>
      <dgm:spPr>
        <a:solidFill>
          <a:srgbClr val="00B0F0"/>
        </a:solidFill>
      </dgm:spPr>
      <dgm:t>
        <a:bodyPr/>
        <a:lstStyle/>
        <a:p>
          <a:r>
            <a:rPr lang="en-US" sz="1200" b="1" i="0" u="sng" dirty="0"/>
            <a:t>specializes in digital payments and financial services</a:t>
          </a:r>
          <a:r>
            <a:rPr lang="en-US" sz="1200" b="0" i="0" dirty="0"/>
            <a:t>,</a:t>
          </a:r>
          <a:endParaRPr lang="en-IN" sz="1200" b="1" u="sng" dirty="0"/>
        </a:p>
      </dgm:t>
    </dgm:pt>
    <dgm:pt modelId="{007218AC-40E4-43AC-A203-6414C2882B29}" type="parTrans" cxnId="{285B1E93-8304-4EB3-82D1-8F95F727FD39}">
      <dgm:prSet/>
      <dgm:spPr/>
      <dgm:t>
        <a:bodyPr/>
        <a:lstStyle/>
        <a:p>
          <a:endParaRPr lang="en-IN"/>
        </a:p>
      </dgm:t>
    </dgm:pt>
    <dgm:pt modelId="{46629AEF-2FAB-4F52-B292-0D0BFEB31215}" type="sibTrans" cxnId="{285B1E93-8304-4EB3-82D1-8F95F727FD39}">
      <dgm:prSet/>
      <dgm:spPr>
        <a:solidFill>
          <a:srgbClr val="002060"/>
        </a:solidFill>
      </dgm:spPr>
      <dgm:t>
        <a:bodyPr/>
        <a:lstStyle/>
        <a:p>
          <a:endParaRPr lang="en-IN"/>
        </a:p>
      </dgm:t>
    </dgm:pt>
    <dgm:pt modelId="{6DEDDD58-C3BC-4676-B6BF-92EBAFF4E216}">
      <dgm:prSet/>
      <dgm:spPr>
        <a:solidFill>
          <a:srgbClr val="00B0F0"/>
        </a:solidFill>
      </dgm:spPr>
      <dgm:t>
        <a:bodyPr/>
        <a:lstStyle/>
        <a:p>
          <a:r>
            <a:rPr lang="en-US" b="1" i="0" u="sng" dirty="0"/>
            <a:t>Indian multinational financial technology company</a:t>
          </a:r>
          <a:endParaRPr lang="en-US" b="1" u="sng" dirty="0"/>
        </a:p>
      </dgm:t>
    </dgm:pt>
    <dgm:pt modelId="{BD402FE6-01A7-4976-A118-677B50B13792}" type="parTrans" cxnId="{10A3F6DC-B9E9-402D-AC5F-B5C1540F6ADA}">
      <dgm:prSet/>
      <dgm:spPr/>
      <dgm:t>
        <a:bodyPr/>
        <a:lstStyle/>
        <a:p>
          <a:endParaRPr lang="en-US"/>
        </a:p>
      </dgm:t>
    </dgm:pt>
    <dgm:pt modelId="{51EE42A2-097A-443F-AA29-E33A6E96ED70}" type="sibTrans" cxnId="{10A3F6DC-B9E9-402D-AC5F-B5C1540F6ADA}">
      <dgm:prSet/>
      <dgm:spPr>
        <a:solidFill>
          <a:srgbClr val="002060"/>
        </a:solidFill>
      </dgm:spPr>
      <dgm:t>
        <a:bodyPr/>
        <a:lstStyle/>
        <a:p>
          <a:endParaRPr lang="en-US"/>
        </a:p>
      </dgm:t>
    </dgm:pt>
    <dgm:pt modelId="{94CBEF7D-A027-474F-956C-40406D47A387}">
      <dgm:prSet/>
      <dgm:spPr>
        <a:solidFill>
          <a:srgbClr val="00B0F0"/>
        </a:solidFill>
      </dgm:spPr>
      <dgm:t>
        <a:bodyPr/>
        <a:lstStyle/>
        <a:p>
          <a:r>
            <a:rPr lang="en-US" b="1" i="0" u="sng" dirty="0"/>
            <a:t>Founded in 2010 by Vijay Shekhar Sharma under One97</a:t>
          </a:r>
          <a:endParaRPr lang="en-US" b="1" u="sng" dirty="0"/>
        </a:p>
      </dgm:t>
    </dgm:pt>
    <dgm:pt modelId="{500C5C8D-8D1D-4794-B5C4-0BA2B1EC81F9}" type="parTrans" cxnId="{176EFC04-5D4E-4C2B-A585-878AC4338EC4}">
      <dgm:prSet/>
      <dgm:spPr/>
      <dgm:t>
        <a:bodyPr/>
        <a:lstStyle/>
        <a:p>
          <a:endParaRPr lang="en-US"/>
        </a:p>
      </dgm:t>
    </dgm:pt>
    <dgm:pt modelId="{204DD9C9-51A2-4221-A831-B87B700C982C}" type="sibTrans" cxnId="{176EFC04-5D4E-4C2B-A585-878AC4338EC4}">
      <dgm:prSet/>
      <dgm:spPr>
        <a:solidFill>
          <a:srgbClr val="002060"/>
        </a:solidFill>
      </dgm:spPr>
      <dgm:t>
        <a:bodyPr/>
        <a:lstStyle/>
        <a:p>
          <a:endParaRPr lang="en-US"/>
        </a:p>
      </dgm:t>
    </dgm:pt>
    <dgm:pt modelId="{AE83F958-9724-43C4-9A69-D1271818CD2F}">
      <dgm:prSet phldrT="[Text]"/>
      <dgm:spPr>
        <a:blipFill rotWithShape="0">
          <a:blip xmlns:r="http://schemas.openxmlformats.org/officeDocument/2006/relationships" r:embed="rId1"/>
          <a:srcRect/>
          <a:stretch>
            <a:fillRect l="-19000" r="-19000"/>
          </a:stretch>
        </a:blipFill>
      </dgm:spPr>
      <dgm:t>
        <a:bodyPr/>
        <a:lstStyle/>
        <a:p>
          <a:endParaRPr lang="en-US" dirty="0"/>
        </a:p>
        <a:p>
          <a:endParaRPr lang="en-IN" dirty="0"/>
        </a:p>
      </dgm:t>
    </dgm:pt>
    <dgm:pt modelId="{77CA62F8-2749-457B-91F9-16ED942108EE}" type="sibTrans" cxnId="{0521E95A-125B-4DF0-92FD-CE55880BE608}">
      <dgm:prSet/>
      <dgm:spPr/>
      <dgm:t>
        <a:bodyPr/>
        <a:lstStyle/>
        <a:p>
          <a:endParaRPr lang="en-IN"/>
        </a:p>
      </dgm:t>
    </dgm:pt>
    <dgm:pt modelId="{5D667381-5304-4C48-B448-C44ABFA80C23}" type="parTrans" cxnId="{0521E95A-125B-4DF0-92FD-CE55880BE608}">
      <dgm:prSet/>
      <dgm:spPr/>
      <dgm:t>
        <a:bodyPr/>
        <a:lstStyle/>
        <a:p>
          <a:endParaRPr lang="en-IN"/>
        </a:p>
      </dgm:t>
    </dgm:pt>
    <dgm:pt modelId="{41671DC8-7EB6-4093-9BB7-23C28B833B50}">
      <dgm:prSet/>
      <dgm:spPr/>
      <dgm:t>
        <a:bodyPr/>
        <a:lstStyle/>
        <a:p>
          <a:endParaRPr lang="en-IN"/>
        </a:p>
      </dgm:t>
    </dgm:pt>
    <dgm:pt modelId="{16C8C0D7-AABA-4AC3-B9AE-FF548CE79A2D}" type="parTrans" cxnId="{F92C7ED7-4D05-4624-89AF-ABC7873E3CDC}">
      <dgm:prSet/>
      <dgm:spPr/>
      <dgm:t>
        <a:bodyPr/>
        <a:lstStyle/>
        <a:p>
          <a:endParaRPr lang="en-US"/>
        </a:p>
      </dgm:t>
    </dgm:pt>
    <dgm:pt modelId="{724FB81E-4555-4FFF-A8F5-59E790B92594}" type="sibTrans" cxnId="{F92C7ED7-4D05-4624-89AF-ABC7873E3CDC}">
      <dgm:prSet/>
      <dgm:spPr/>
      <dgm:t>
        <a:bodyPr/>
        <a:lstStyle/>
        <a:p>
          <a:endParaRPr lang="en-US"/>
        </a:p>
      </dgm:t>
    </dgm:pt>
    <dgm:pt modelId="{1BEB6B44-A373-404D-BB26-1BA1D32D0705}">
      <dgm:prSet/>
      <dgm:spPr/>
      <dgm:t>
        <a:bodyPr/>
        <a:lstStyle/>
        <a:p>
          <a:endParaRPr lang="en-IN"/>
        </a:p>
      </dgm:t>
    </dgm:pt>
    <dgm:pt modelId="{49E838A1-C22F-47F0-AD07-D075C49863BC}" type="parTrans" cxnId="{FED260C2-EEF1-4076-B658-D528EBC5FD5E}">
      <dgm:prSet/>
      <dgm:spPr/>
      <dgm:t>
        <a:bodyPr/>
        <a:lstStyle/>
        <a:p>
          <a:endParaRPr lang="en-US"/>
        </a:p>
      </dgm:t>
    </dgm:pt>
    <dgm:pt modelId="{5310938E-BED5-4B06-B73E-A65464ACAFC8}" type="sibTrans" cxnId="{FED260C2-EEF1-4076-B658-D528EBC5FD5E}">
      <dgm:prSet/>
      <dgm:spPr/>
      <dgm:t>
        <a:bodyPr/>
        <a:lstStyle/>
        <a:p>
          <a:endParaRPr lang="en-US"/>
        </a:p>
      </dgm:t>
    </dgm:pt>
    <dgm:pt modelId="{54F93F40-C7C6-433D-A5C3-225735F4C4B4}" type="pres">
      <dgm:prSet presAssocID="{CEBD3A19-5D79-46C5-B8A7-38A4521728F8}" presName="Name0" presStyleCnt="0">
        <dgm:presLayoutVars>
          <dgm:chMax val="1"/>
          <dgm:dir/>
          <dgm:animLvl val="ctr"/>
          <dgm:resizeHandles val="exact"/>
        </dgm:presLayoutVars>
      </dgm:prSet>
      <dgm:spPr/>
    </dgm:pt>
    <dgm:pt modelId="{CFD3CA6B-B724-4371-B900-F6C00B108E4A}" type="pres">
      <dgm:prSet presAssocID="{AE83F958-9724-43C4-9A69-D1271818CD2F}" presName="centerShape" presStyleLbl="node0" presStyleIdx="0" presStyleCnt="1" custLinFactNeighborX="-2063" custLinFactNeighborY="-4032"/>
      <dgm:spPr/>
    </dgm:pt>
    <dgm:pt modelId="{42CABAE2-710B-412B-912F-A93AF1C57DE9}" type="pres">
      <dgm:prSet presAssocID="{94CBEF7D-A027-474F-956C-40406D47A387}" presName="node" presStyleLbl="node1" presStyleIdx="0" presStyleCnt="3">
        <dgm:presLayoutVars>
          <dgm:bulletEnabled val="1"/>
        </dgm:presLayoutVars>
      </dgm:prSet>
      <dgm:spPr/>
    </dgm:pt>
    <dgm:pt modelId="{D25B229F-F5B6-464A-90DF-8680873C6D85}" type="pres">
      <dgm:prSet presAssocID="{94CBEF7D-A027-474F-956C-40406D47A387}" presName="dummy" presStyleCnt="0"/>
      <dgm:spPr/>
    </dgm:pt>
    <dgm:pt modelId="{AF01DDDB-93CC-4284-9002-1F94C3EEA479}" type="pres">
      <dgm:prSet presAssocID="{204DD9C9-51A2-4221-A831-B87B700C982C}" presName="sibTrans" presStyleLbl="sibTrans2D1" presStyleIdx="0" presStyleCnt="3"/>
      <dgm:spPr/>
    </dgm:pt>
    <dgm:pt modelId="{B1E21900-C500-4A6B-80B0-12AFA2AA14C7}" type="pres">
      <dgm:prSet presAssocID="{6DEDDD58-C3BC-4676-B6BF-92EBAFF4E216}" presName="node" presStyleLbl="node1" presStyleIdx="1" presStyleCnt="3">
        <dgm:presLayoutVars>
          <dgm:bulletEnabled val="1"/>
        </dgm:presLayoutVars>
      </dgm:prSet>
      <dgm:spPr/>
    </dgm:pt>
    <dgm:pt modelId="{57C3B295-D820-49C9-9722-D2561DE80998}" type="pres">
      <dgm:prSet presAssocID="{6DEDDD58-C3BC-4676-B6BF-92EBAFF4E216}" presName="dummy" presStyleCnt="0"/>
      <dgm:spPr/>
    </dgm:pt>
    <dgm:pt modelId="{3CB1765A-421E-4465-A23E-D059B7E68CEE}" type="pres">
      <dgm:prSet presAssocID="{51EE42A2-097A-443F-AA29-E33A6E96ED70}" presName="sibTrans" presStyleLbl="sibTrans2D1" presStyleIdx="1" presStyleCnt="3"/>
      <dgm:spPr/>
    </dgm:pt>
    <dgm:pt modelId="{5A8A431E-03A6-495B-9A51-05F12132C9B3}" type="pres">
      <dgm:prSet presAssocID="{46FD7232-EAE0-456C-B438-64808781F85D}" presName="node" presStyleLbl="node1" presStyleIdx="2" presStyleCnt="3" custRadScaleRad="99348" custRadScaleInc="1643">
        <dgm:presLayoutVars>
          <dgm:bulletEnabled val="1"/>
        </dgm:presLayoutVars>
      </dgm:prSet>
      <dgm:spPr/>
    </dgm:pt>
    <dgm:pt modelId="{ED41B6B1-700A-42F0-877C-65B76758C687}" type="pres">
      <dgm:prSet presAssocID="{46FD7232-EAE0-456C-B438-64808781F85D}" presName="dummy" presStyleCnt="0"/>
      <dgm:spPr/>
    </dgm:pt>
    <dgm:pt modelId="{7198CA49-5843-4A2D-A6DA-98422FF6E4F9}" type="pres">
      <dgm:prSet presAssocID="{46629AEF-2FAB-4F52-B292-0D0BFEB31215}" presName="sibTrans" presStyleLbl="sibTrans2D1" presStyleIdx="2" presStyleCnt="3"/>
      <dgm:spPr/>
    </dgm:pt>
  </dgm:ptLst>
  <dgm:cxnLst>
    <dgm:cxn modelId="{7ECA2604-BDC6-4A46-8A03-DBF78A7CD2CB}" type="presOf" srcId="{AE83F958-9724-43C4-9A69-D1271818CD2F}" destId="{CFD3CA6B-B724-4371-B900-F6C00B108E4A}" srcOrd="0" destOrd="0" presId="urn:microsoft.com/office/officeart/2005/8/layout/radial6"/>
    <dgm:cxn modelId="{176EFC04-5D4E-4C2B-A585-878AC4338EC4}" srcId="{AE83F958-9724-43C4-9A69-D1271818CD2F}" destId="{94CBEF7D-A027-474F-956C-40406D47A387}" srcOrd="0" destOrd="0" parTransId="{500C5C8D-8D1D-4794-B5C4-0BA2B1EC81F9}" sibTransId="{204DD9C9-51A2-4221-A831-B87B700C982C}"/>
    <dgm:cxn modelId="{8C07631C-D147-4ED2-AA2C-7A5688D36D04}" type="presOf" srcId="{CEBD3A19-5D79-46C5-B8A7-38A4521728F8}" destId="{54F93F40-C7C6-433D-A5C3-225735F4C4B4}" srcOrd="0" destOrd="0" presId="urn:microsoft.com/office/officeart/2005/8/layout/radial6"/>
    <dgm:cxn modelId="{CD7EC96A-57C0-446C-83AB-092AED523FF4}" type="presOf" srcId="{6DEDDD58-C3BC-4676-B6BF-92EBAFF4E216}" destId="{B1E21900-C500-4A6B-80B0-12AFA2AA14C7}" srcOrd="0" destOrd="0" presId="urn:microsoft.com/office/officeart/2005/8/layout/radial6"/>
    <dgm:cxn modelId="{DFCCD856-5E9E-4A6D-96E8-99D5A05A20E4}" type="presOf" srcId="{51EE42A2-097A-443F-AA29-E33A6E96ED70}" destId="{3CB1765A-421E-4465-A23E-D059B7E68CEE}" srcOrd="0" destOrd="0" presId="urn:microsoft.com/office/officeart/2005/8/layout/radial6"/>
    <dgm:cxn modelId="{0521E95A-125B-4DF0-92FD-CE55880BE608}" srcId="{CEBD3A19-5D79-46C5-B8A7-38A4521728F8}" destId="{AE83F958-9724-43C4-9A69-D1271818CD2F}" srcOrd="0" destOrd="0" parTransId="{5D667381-5304-4C48-B448-C44ABFA80C23}" sibTransId="{77CA62F8-2749-457B-91F9-16ED942108EE}"/>
    <dgm:cxn modelId="{1198B088-8E0E-40B1-96C4-CB2DF83DCA07}" type="presOf" srcId="{204DD9C9-51A2-4221-A831-B87B700C982C}" destId="{AF01DDDB-93CC-4284-9002-1F94C3EEA479}" srcOrd="0" destOrd="0" presId="urn:microsoft.com/office/officeart/2005/8/layout/radial6"/>
    <dgm:cxn modelId="{285B1E93-8304-4EB3-82D1-8F95F727FD39}" srcId="{AE83F958-9724-43C4-9A69-D1271818CD2F}" destId="{46FD7232-EAE0-456C-B438-64808781F85D}" srcOrd="2" destOrd="0" parTransId="{007218AC-40E4-43AC-A203-6414C2882B29}" sibTransId="{46629AEF-2FAB-4F52-B292-0D0BFEB31215}"/>
    <dgm:cxn modelId="{1AA6C4A4-97AA-4170-BE25-093DD86AA69D}" type="presOf" srcId="{46FD7232-EAE0-456C-B438-64808781F85D}" destId="{5A8A431E-03A6-495B-9A51-05F12132C9B3}" srcOrd="0" destOrd="0" presId="urn:microsoft.com/office/officeart/2005/8/layout/radial6"/>
    <dgm:cxn modelId="{FED260C2-EEF1-4076-B658-D528EBC5FD5E}" srcId="{CEBD3A19-5D79-46C5-B8A7-38A4521728F8}" destId="{1BEB6B44-A373-404D-BB26-1BA1D32D0705}" srcOrd="1" destOrd="0" parTransId="{49E838A1-C22F-47F0-AD07-D075C49863BC}" sibTransId="{5310938E-BED5-4B06-B73E-A65464ACAFC8}"/>
    <dgm:cxn modelId="{388EF2D1-53FD-4280-B855-A93F7E0774F6}" type="presOf" srcId="{46629AEF-2FAB-4F52-B292-0D0BFEB31215}" destId="{7198CA49-5843-4A2D-A6DA-98422FF6E4F9}" srcOrd="0" destOrd="0" presId="urn:microsoft.com/office/officeart/2005/8/layout/radial6"/>
    <dgm:cxn modelId="{F92C7ED7-4D05-4624-89AF-ABC7873E3CDC}" srcId="{CEBD3A19-5D79-46C5-B8A7-38A4521728F8}" destId="{41671DC8-7EB6-4093-9BB7-23C28B833B50}" srcOrd="2" destOrd="0" parTransId="{16C8C0D7-AABA-4AC3-B9AE-FF548CE79A2D}" sibTransId="{724FB81E-4555-4FFF-A8F5-59E790B92594}"/>
    <dgm:cxn modelId="{85AE9DD7-FD16-4AC9-B42C-21C113E4FBF7}" type="presOf" srcId="{94CBEF7D-A027-474F-956C-40406D47A387}" destId="{42CABAE2-710B-412B-912F-A93AF1C57DE9}" srcOrd="0" destOrd="0" presId="urn:microsoft.com/office/officeart/2005/8/layout/radial6"/>
    <dgm:cxn modelId="{10A3F6DC-B9E9-402D-AC5F-B5C1540F6ADA}" srcId="{AE83F958-9724-43C4-9A69-D1271818CD2F}" destId="{6DEDDD58-C3BC-4676-B6BF-92EBAFF4E216}" srcOrd="1" destOrd="0" parTransId="{BD402FE6-01A7-4976-A118-677B50B13792}" sibTransId="{51EE42A2-097A-443F-AA29-E33A6E96ED70}"/>
    <dgm:cxn modelId="{37F4954A-6FD8-4584-B339-02D59375B5A3}" type="presParOf" srcId="{54F93F40-C7C6-433D-A5C3-225735F4C4B4}" destId="{CFD3CA6B-B724-4371-B900-F6C00B108E4A}" srcOrd="0" destOrd="0" presId="urn:microsoft.com/office/officeart/2005/8/layout/radial6"/>
    <dgm:cxn modelId="{BC50CD7F-871A-4467-9F15-7BB2106DD154}" type="presParOf" srcId="{54F93F40-C7C6-433D-A5C3-225735F4C4B4}" destId="{42CABAE2-710B-412B-912F-A93AF1C57DE9}" srcOrd="1" destOrd="0" presId="urn:microsoft.com/office/officeart/2005/8/layout/radial6"/>
    <dgm:cxn modelId="{9AA4A0AC-67EC-45C3-8D8A-FEB060D6B52D}" type="presParOf" srcId="{54F93F40-C7C6-433D-A5C3-225735F4C4B4}" destId="{D25B229F-F5B6-464A-90DF-8680873C6D85}" srcOrd="2" destOrd="0" presId="urn:microsoft.com/office/officeart/2005/8/layout/radial6"/>
    <dgm:cxn modelId="{B4BA3244-5C66-4111-AE96-B8FC1BF44A52}" type="presParOf" srcId="{54F93F40-C7C6-433D-A5C3-225735F4C4B4}" destId="{AF01DDDB-93CC-4284-9002-1F94C3EEA479}" srcOrd="3" destOrd="0" presId="urn:microsoft.com/office/officeart/2005/8/layout/radial6"/>
    <dgm:cxn modelId="{564B2BA7-52BA-4F8D-ADC0-EF9037A8EED8}" type="presParOf" srcId="{54F93F40-C7C6-433D-A5C3-225735F4C4B4}" destId="{B1E21900-C500-4A6B-80B0-12AFA2AA14C7}" srcOrd="4" destOrd="0" presId="urn:microsoft.com/office/officeart/2005/8/layout/radial6"/>
    <dgm:cxn modelId="{BA8F0257-5438-4D1C-821E-0165978B764B}" type="presParOf" srcId="{54F93F40-C7C6-433D-A5C3-225735F4C4B4}" destId="{57C3B295-D820-49C9-9722-D2561DE80998}" srcOrd="5" destOrd="0" presId="urn:microsoft.com/office/officeart/2005/8/layout/radial6"/>
    <dgm:cxn modelId="{3C6244D5-170F-4F40-AED6-482A6F4869B1}" type="presParOf" srcId="{54F93F40-C7C6-433D-A5C3-225735F4C4B4}" destId="{3CB1765A-421E-4465-A23E-D059B7E68CEE}" srcOrd="6" destOrd="0" presId="urn:microsoft.com/office/officeart/2005/8/layout/radial6"/>
    <dgm:cxn modelId="{026E4098-C017-4392-B772-A2BDBC44F398}" type="presParOf" srcId="{54F93F40-C7C6-433D-A5C3-225735F4C4B4}" destId="{5A8A431E-03A6-495B-9A51-05F12132C9B3}" srcOrd="7" destOrd="0" presId="urn:microsoft.com/office/officeart/2005/8/layout/radial6"/>
    <dgm:cxn modelId="{C9BE9F38-47CA-49E5-AE5C-8F01547923A9}" type="presParOf" srcId="{54F93F40-C7C6-433D-A5C3-225735F4C4B4}" destId="{ED41B6B1-700A-42F0-877C-65B76758C687}" srcOrd="8" destOrd="0" presId="urn:microsoft.com/office/officeart/2005/8/layout/radial6"/>
    <dgm:cxn modelId="{F138F9EA-318D-4AC3-972B-9467C81A1827}" type="presParOf" srcId="{54F93F40-C7C6-433D-A5C3-225735F4C4B4}" destId="{7198CA49-5843-4A2D-A6DA-98422FF6E4F9}"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3A234B-1BCD-4D32-96F5-4E4A0D88163E}" type="doc">
      <dgm:prSet loTypeId="urn:microsoft.com/office/officeart/2005/8/layout/pyramid2" loCatId="pyramid" qsTypeId="urn:microsoft.com/office/officeart/2005/8/quickstyle/simple3" qsCatId="simple" csTypeId="urn:microsoft.com/office/officeart/2005/8/colors/accent1_2" csCatId="accent1" phldr="1"/>
      <dgm:spPr/>
    </dgm:pt>
    <dgm:pt modelId="{4CF233C2-09C6-4548-B2BF-381134CBFD6C}">
      <dgm:prSet phldrT="[Text]" custT="1"/>
      <dgm:spPr/>
      <dgm:t>
        <a:bodyPr/>
        <a:lstStyle/>
        <a:p>
          <a:r>
            <a:rPr lang="en-US" sz="1400" b="1" u="sng" dirty="0">
              <a:latin typeface="Inter"/>
            </a:rPr>
            <a:t>Reach</a:t>
          </a:r>
        </a:p>
        <a:p>
          <a:r>
            <a:rPr lang="en-US" sz="1400" dirty="0">
              <a:latin typeface="Inter"/>
            </a:rPr>
            <a:t> India, United States, Canada, UK, UAE</a:t>
          </a:r>
          <a:endParaRPr lang="en-IN" sz="1400" dirty="0">
            <a:latin typeface="Inter"/>
          </a:endParaRPr>
        </a:p>
      </dgm:t>
    </dgm:pt>
    <dgm:pt modelId="{334B6863-7A8C-47A2-AEA4-A89A37E0F317}" type="parTrans" cxnId="{49C70F0D-3DD5-4961-B178-364C6721F8D3}">
      <dgm:prSet/>
      <dgm:spPr/>
      <dgm:t>
        <a:bodyPr/>
        <a:lstStyle/>
        <a:p>
          <a:endParaRPr lang="en-IN"/>
        </a:p>
      </dgm:t>
    </dgm:pt>
    <dgm:pt modelId="{81C663F9-D155-45A5-9E3C-F61EF0613F1D}" type="sibTrans" cxnId="{49C70F0D-3DD5-4961-B178-364C6721F8D3}">
      <dgm:prSet/>
      <dgm:spPr/>
      <dgm:t>
        <a:bodyPr/>
        <a:lstStyle/>
        <a:p>
          <a:endParaRPr lang="en-IN"/>
        </a:p>
      </dgm:t>
    </dgm:pt>
    <dgm:pt modelId="{2B38A9EA-E9AE-4A61-96D3-2EB8A6821B71}">
      <dgm:prSet phldrT="[Text]" custT="1"/>
      <dgm:spPr/>
      <dgm:t>
        <a:bodyPr/>
        <a:lstStyle/>
        <a:p>
          <a:r>
            <a:rPr lang="en-US" sz="1400" b="1" u="sng" dirty="0">
              <a:latin typeface="Inter"/>
            </a:rPr>
            <a:t>Strength</a:t>
          </a:r>
          <a:endParaRPr lang="en-US" sz="1200" b="1" u="sng" dirty="0">
            <a:latin typeface="Inter"/>
          </a:endParaRPr>
        </a:p>
        <a:p>
          <a:r>
            <a:rPr lang="en-US" sz="1400" b="0" i="0" dirty="0">
              <a:latin typeface="Inter"/>
            </a:rPr>
            <a:t>10001+</a:t>
          </a:r>
          <a:endParaRPr lang="en-IN" sz="1400" dirty="0">
            <a:latin typeface="Inter"/>
          </a:endParaRPr>
        </a:p>
      </dgm:t>
    </dgm:pt>
    <dgm:pt modelId="{2E86CEBC-0028-4701-AF50-2F5AACA8ECCD}" type="parTrans" cxnId="{24E6E9E5-F105-4F9A-9C8E-C1381152FE77}">
      <dgm:prSet/>
      <dgm:spPr/>
      <dgm:t>
        <a:bodyPr/>
        <a:lstStyle/>
        <a:p>
          <a:endParaRPr lang="en-IN"/>
        </a:p>
      </dgm:t>
    </dgm:pt>
    <dgm:pt modelId="{92B54CCD-FF45-49DF-9292-3506DA052E11}" type="sibTrans" cxnId="{24E6E9E5-F105-4F9A-9C8E-C1381152FE77}">
      <dgm:prSet/>
      <dgm:spPr/>
      <dgm:t>
        <a:bodyPr/>
        <a:lstStyle/>
        <a:p>
          <a:endParaRPr lang="en-IN"/>
        </a:p>
      </dgm:t>
    </dgm:pt>
    <dgm:pt modelId="{4A86B79E-1195-4208-A357-D5564E4404FE}">
      <dgm:prSet phldrT="[Text]" custT="1"/>
      <dgm:spPr/>
      <dgm:t>
        <a:bodyPr/>
        <a:lstStyle/>
        <a:p>
          <a:r>
            <a:rPr lang="en-US" sz="1400" b="1" u="sng" dirty="0">
              <a:latin typeface="Inter"/>
            </a:rPr>
            <a:t>Annual Revenue</a:t>
          </a:r>
        </a:p>
        <a:p>
          <a:r>
            <a:rPr lang="en-US" sz="1400" b="0" u="none" dirty="0">
              <a:latin typeface="Inter"/>
            </a:rPr>
            <a:t>$1.0 Billion</a:t>
          </a:r>
        </a:p>
      </dgm:t>
    </dgm:pt>
    <dgm:pt modelId="{9C6814B2-3CDC-49A0-8C1A-82A42CB6FF49}" type="parTrans" cxnId="{FCF9B9F8-B7FF-4F42-BB95-4E00C8E60F66}">
      <dgm:prSet/>
      <dgm:spPr/>
      <dgm:t>
        <a:bodyPr/>
        <a:lstStyle/>
        <a:p>
          <a:endParaRPr lang="en-IN"/>
        </a:p>
      </dgm:t>
    </dgm:pt>
    <dgm:pt modelId="{4D37D6A5-42FD-4329-9C28-672818622D83}" type="sibTrans" cxnId="{FCF9B9F8-B7FF-4F42-BB95-4E00C8E60F66}">
      <dgm:prSet/>
      <dgm:spPr/>
      <dgm:t>
        <a:bodyPr/>
        <a:lstStyle/>
        <a:p>
          <a:endParaRPr lang="en-IN"/>
        </a:p>
      </dgm:t>
    </dgm:pt>
    <dgm:pt modelId="{8CC5E3EB-4B21-448B-9106-400B6DED1882}">
      <dgm:prSet custT="1"/>
      <dgm:spPr/>
      <dgm:t>
        <a:bodyPr/>
        <a:lstStyle/>
        <a:p>
          <a:r>
            <a:rPr lang="en-US" sz="1400" b="1" u="sng" dirty="0">
              <a:latin typeface="Inter"/>
            </a:rPr>
            <a:t>Head office</a:t>
          </a:r>
        </a:p>
        <a:p>
          <a:r>
            <a:rPr lang="en-US" sz="1400" b="0" i="0" dirty="0">
              <a:latin typeface="Inter"/>
            </a:rPr>
            <a:t>India, Noida</a:t>
          </a:r>
          <a:endParaRPr lang="en-IN" sz="1400" dirty="0">
            <a:latin typeface="Inter"/>
          </a:endParaRPr>
        </a:p>
      </dgm:t>
    </dgm:pt>
    <dgm:pt modelId="{CD4F9E86-4FC4-44C8-803F-62F2A8167717}" type="parTrans" cxnId="{78B8417A-3DD9-4C80-B5C7-3F13F056290B}">
      <dgm:prSet/>
      <dgm:spPr/>
      <dgm:t>
        <a:bodyPr/>
        <a:lstStyle/>
        <a:p>
          <a:endParaRPr lang="en-IN"/>
        </a:p>
      </dgm:t>
    </dgm:pt>
    <dgm:pt modelId="{E4566F9B-FC69-45C5-AE6D-4FA45CF92E05}" type="sibTrans" cxnId="{78B8417A-3DD9-4C80-B5C7-3F13F056290B}">
      <dgm:prSet/>
      <dgm:spPr/>
      <dgm:t>
        <a:bodyPr/>
        <a:lstStyle/>
        <a:p>
          <a:endParaRPr lang="en-IN"/>
        </a:p>
      </dgm:t>
    </dgm:pt>
    <dgm:pt modelId="{989C9F2B-B710-476E-BD12-AD9FE420EC3E}" type="pres">
      <dgm:prSet presAssocID="{BB3A234B-1BCD-4D32-96F5-4E4A0D88163E}" presName="compositeShape" presStyleCnt="0">
        <dgm:presLayoutVars>
          <dgm:dir/>
          <dgm:resizeHandles/>
        </dgm:presLayoutVars>
      </dgm:prSet>
      <dgm:spPr/>
    </dgm:pt>
    <dgm:pt modelId="{27F921B6-26B9-44DD-8AD0-B759BCAC41A8}" type="pres">
      <dgm:prSet presAssocID="{BB3A234B-1BCD-4D32-96F5-4E4A0D88163E}" presName="pyramid" presStyleLbl="node1" presStyleIdx="0" presStyleCnt="1" custLinFactNeighborX="-16871" custLinFactNeighborY="-1747"/>
      <dgm:spPr>
        <a:prstGeom prst="roundRect">
          <a:avLst/>
        </a:prstGeom>
        <a:blipFill rotWithShape="0">
          <a:blip xmlns:r="http://schemas.openxmlformats.org/officeDocument/2006/relationships" r:embed="rId1"/>
          <a:srcRect/>
          <a:stretch>
            <a:fillRect l="-19000" r="-19000"/>
          </a:stretch>
        </a:blipFill>
      </dgm:spPr>
    </dgm:pt>
    <dgm:pt modelId="{DD990C91-220D-41F0-8844-682BD1423A2A}" type="pres">
      <dgm:prSet presAssocID="{BB3A234B-1BCD-4D32-96F5-4E4A0D88163E}" presName="theList" presStyleCnt="0"/>
      <dgm:spPr/>
    </dgm:pt>
    <dgm:pt modelId="{56215BC5-5D98-4A83-A3ED-1AB088F7299B}" type="pres">
      <dgm:prSet presAssocID="{8CC5E3EB-4B21-448B-9106-400B6DED1882}" presName="aNode" presStyleLbl="fgAcc1" presStyleIdx="0" presStyleCnt="4" custScaleX="120920" custScaleY="122486" custLinFactNeighborX="24738" custLinFactNeighborY="18362">
        <dgm:presLayoutVars>
          <dgm:bulletEnabled val="1"/>
        </dgm:presLayoutVars>
      </dgm:prSet>
      <dgm:spPr/>
    </dgm:pt>
    <dgm:pt modelId="{981E4712-1B11-40F3-9329-A9CA1208610E}" type="pres">
      <dgm:prSet presAssocID="{8CC5E3EB-4B21-448B-9106-400B6DED1882}" presName="aSpace" presStyleCnt="0"/>
      <dgm:spPr/>
    </dgm:pt>
    <dgm:pt modelId="{D9AD8734-1983-472F-A2B6-F6879FC3CD87}" type="pres">
      <dgm:prSet presAssocID="{4CF233C2-09C6-4548-B2BF-381134CBFD6C}" presName="aNode" presStyleLbl="fgAcc1" presStyleIdx="1" presStyleCnt="4" custScaleX="118653" custScaleY="125960" custLinFactNeighborX="24751" custLinFactNeighborY="19059">
        <dgm:presLayoutVars>
          <dgm:bulletEnabled val="1"/>
        </dgm:presLayoutVars>
      </dgm:prSet>
      <dgm:spPr/>
    </dgm:pt>
    <dgm:pt modelId="{39F9662B-C998-44E4-96C4-A6858C505885}" type="pres">
      <dgm:prSet presAssocID="{4CF233C2-09C6-4548-B2BF-381134CBFD6C}" presName="aSpace" presStyleCnt="0"/>
      <dgm:spPr/>
    </dgm:pt>
    <dgm:pt modelId="{CCB59974-1A89-492F-8458-512A28A0C6D0}" type="pres">
      <dgm:prSet presAssocID="{2B38A9EA-E9AE-4A61-96D3-2EB8A6821B71}" presName="aNode" presStyleLbl="fgAcc1" presStyleIdx="2" presStyleCnt="4" custScaleX="120920" custScaleY="126188" custLinFactNeighborX="25884" custLinFactNeighborY="11384">
        <dgm:presLayoutVars>
          <dgm:bulletEnabled val="1"/>
        </dgm:presLayoutVars>
      </dgm:prSet>
      <dgm:spPr/>
    </dgm:pt>
    <dgm:pt modelId="{1F7D0BE2-25FE-4BC3-8292-8CD4957EDD51}" type="pres">
      <dgm:prSet presAssocID="{2B38A9EA-E9AE-4A61-96D3-2EB8A6821B71}" presName="aSpace" presStyleCnt="0"/>
      <dgm:spPr/>
    </dgm:pt>
    <dgm:pt modelId="{099DC637-BFEA-48C3-BC7F-6CF7DFF610FC}" type="pres">
      <dgm:prSet presAssocID="{4A86B79E-1195-4208-A357-D5564E4404FE}" presName="aNode" presStyleLbl="fgAcc1" presStyleIdx="3" presStyleCnt="4" custScaleX="120920" custScaleY="129997" custLinFactNeighborX="26755" custLinFactNeighborY="31328">
        <dgm:presLayoutVars>
          <dgm:bulletEnabled val="1"/>
        </dgm:presLayoutVars>
      </dgm:prSet>
      <dgm:spPr/>
    </dgm:pt>
    <dgm:pt modelId="{1DE269F1-8025-4BC4-B59A-6C92F206CBA0}" type="pres">
      <dgm:prSet presAssocID="{4A86B79E-1195-4208-A357-D5564E4404FE}" presName="aSpace" presStyleCnt="0"/>
      <dgm:spPr/>
    </dgm:pt>
  </dgm:ptLst>
  <dgm:cxnLst>
    <dgm:cxn modelId="{A0302F00-F6E7-422E-B892-734DC8B08634}" type="presOf" srcId="{BB3A234B-1BCD-4D32-96F5-4E4A0D88163E}" destId="{989C9F2B-B710-476E-BD12-AD9FE420EC3E}" srcOrd="0" destOrd="0" presId="urn:microsoft.com/office/officeart/2005/8/layout/pyramid2"/>
    <dgm:cxn modelId="{49C70F0D-3DD5-4961-B178-364C6721F8D3}" srcId="{BB3A234B-1BCD-4D32-96F5-4E4A0D88163E}" destId="{4CF233C2-09C6-4548-B2BF-381134CBFD6C}" srcOrd="1" destOrd="0" parTransId="{334B6863-7A8C-47A2-AEA4-A89A37E0F317}" sibTransId="{81C663F9-D155-45A5-9E3C-F61EF0613F1D}"/>
    <dgm:cxn modelId="{CD41CE17-1493-4FC4-BFDA-EF6958378DAB}" type="presOf" srcId="{4A86B79E-1195-4208-A357-D5564E4404FE}" destId="{099DC637-BFEA-48C3-BC7F-6CF7DFF610FC}" srcOrd="0" destOrd="0" presId="urn:microsoft.com/office/officeart/2005/8/layout/pyramid2"/>
    <dgm:cxn modelId="{13869F22-D86B-4A02-8145-C730A6EC0BC4}" type="presOf" srcId="{8CC5E3EB-4B21-448B-9106-400B6DED1882}" destId="{56215BC5-5D98-4A83-A3ED-1AB088F7299B}" srcOrd="0" destOrd="0" presId="urn:microsoft.com/office/officeart/2005/8/layout/pyramid2"/>
    <dgm:cxn modelId="{A8BA5270-06B2-4DAA-9A0E-C3CD6C719EBE}" type="presOf" srcId="{4CF233C2-09C6-4548-B2BF-381134CBFD6C}" destId="{D9AD8734-1983-472F-A2B6-F6879FC3CD87}" srcOrd="0" destOrd="0" presId="urn:microsoft.com/office/officeart/2005/8/layout/pyramid2"/>
    <dgm:cxn modelId="{78B8417A-3DD9-4C80-B5C7-3F13F056290B}" srcId="{BB3A234B-1BCD-4D32-96F5-4E4A0D88163E}" destId="{8CC5E3EB-4B21-448B-9106-400B6DED1882}" srcOrd="0" destOrd="0" parTransId="{CD4F9E86-4FC4-44C8-803F-62F2A8167717}" sibTransId="{E4566F9B-FC69-45C5-AE6D-4FA45CF92E05}"/>
    <dgm:cxn modelId="{9E0B1882-E0EE-4468-81D8-BF12A8205A58}" type="presOf" srcId="{2B38A9EA-E9AE-4A61-96D3-2EB8A6821B71}" destId="{CCB59974-1A89-492F-8458-512A28A0C6D0}" srcOrd="0" destOrd="0" presId="urn:microsoft.com/office/officeart/2005/8/layout/pyramid2"/>
    <dgm:cxn modelId="{24E6E9E5-F105-4F9A-9C8E-C1381152FE77}" srcId="{BB3A234B-1BCD-4D32-96F5-4E4A0D88163E}" destId="{2B38A9EA-E9AE-4A61-96D3-2EB8A6821B71}" srcOrd="2" destOrd="0" parTransId="{2E86CEBC-0028-4701-AF50-2F5AACA8ECCD}" sibTransId="{92B54CCD-FF45-49DF-9292-3506DA052E11}"/>
    <dgm:cxn modelId="{FCF9B9F8-B7FF-4F42-BB95-4E00C8E60F66}" srcId="{BB3A234B-1BCD-4D32-96F5-4E4A0D88163E}" destId="{4A86B79E-1195-4208-A357-D5564E4404FE}" srcOrd="3" destOrd="0" parTransId="{9C6814B2-3CDC-49A0-8C1A-82A42CB6FF49}" sibTransId="{4D37D6A5-42FD-4329-9C28-672818622D83}"/>
    <dgm:cxn modelId="{5D599C3C-FF87-4BA0-B222-FF4C38504D1C}" type="presParOf" srcId="{989C9F2B-B710-476E-BD12-AD9FE420EC3E}" destId="{27F921B6-26B9-44DD-8AD0-B759BCAC41A8}" srcOrd="0" destOrd="0" presId="urn:microsoft.com/office/officeart/2005/8/layout/pyramid2"/>
    <dgm:cxn modelId="{4B287083-D831-4F7E-930D-BD32CF9E9446}" type="presParOf" srcId="{989C9F2B-B710-476E-BD12-AD9FE420EC3E}" destId="{DD990C91-220D-41F0-8844-682BD1423A2A}" srcOrd="1" destOrd="0" presId="urn:microsoft.com/office/officeart/2005/8/layout/pyramid2"/>
    <dgm:cxn modelId="{E18BD931-2DF9-4258-8C66-7D897A8DF8E5}" type="presParOf" srcId="{DD990C91-220D-41F0-8844-682BD1423A2A}" destId="{56215BC5-5D98-4A83-A3ED-1AB088F7299B}" srcOrd="0" destOrd="0" presId="urn:microsoft.com/office/officeart/2005/8/layout/pyramid2"/>
    <dgm:cxn modelId="{E53DB5CD-9670-44FD-B1EF-928165894758}" type="presParOf" srcId="{DD990C91-220D-41F0-8844-682BD1423A2A}" destId="{981E4712-1B11-40F3-9329-A9CA1208610E}" srcOrd="1" destOrd="0" presId="urn:microsoft.com/office/officeart/2005/8/layout/pyramid2"/>
    <dgm:cxn modelId="{77EF0F0E-2BB6-4A20-A061-E34977042627}" type="presParOf" srcId="{DD990C91-220D-41F0-8844-682BD1423A2A}" destId="{D9AD8734-1983-472F-A2B6-F6879FC3CD87}" srcOrd="2" destOrd="0" presId="urn:microsoft.com/office/officeart/2005/8/layout/pyramid2"/>
    <dgm:cxn modelId="{5DEB4EFC-2585-4351-A2AA-C86B854C347F}" type="presParOf" srcId="{DD990C91-220D-41F0-8844-682BD1423A2A}" destId="{39F9662B-C998-44E4-96C4-A6858C505885}" srcOrd="3" destOrd="0" presId="urn:microsoft.com/office/officeart/2005/8/layout/pyramid2"/>
    <dgm:cxn modelId="{91B2A210-D883-484D-9884-3CF6FA9390A3}" type="presParOf" srcId="{DD990C91-220D-41F0-8844-682BD1423A2A}" destId="{CCB59974-1A89-492F-8458-512A28A0C6D0}" srcOrd="4" destOrd="0" presId="urn:microsoft.com/office/officeart/2005/8/layout/pyramid2"/>
    <dgm:cxn modelId="{A84A3523-3003-4812-93A7-35C7A46B6317}" type="presParOf" srcId="{DD990C91-220D-41F0-8844-682BD1423A2A}" destId="{1F7D0BE2-25FE-4BC3-8292-8CD4957EDD51}" srcOrd="5" destOrd="0" presId="urn:microsoft.com/office/officeart/2005/8/layout/pyramid2"/>
    <dgm:cxn modelId="{97657C3F-0617-4F93-AD6A-0EE872D57123}" type="presParOf" srcId="{DD990C91-220D-41F0-8844-682BD1423A2A}" destId="{099DC637-BFEA-48C3-BC7F-6CF7DFF610FC}" srcOrd="6" destOrd="0" presId="urn:microsoft.com/office/officeart/2005/8/layout/pyramid2"/>
    <dgm:cxn modelId="{1C2875C2-79CE-41F1-B061-4AD64C6B2CFB}" type="presParOf" srcId="{DD990C91-220D-41F0-8844-682BD1423A2A}" destId="{1DE269F1-8025-4BC4-B59A-6C92F206CBA0}" srcOrd="7" destOrd="0" presId="urn:microsoft.com/office/officeart/2005/8/layout/pyramid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98CA49-5843-4A2D-A6DA-98422FF6E4F9}">
      <dsp:nvSpPr>
        <dsp:cNvPr id="0" name=""/>
        <dsp:cNvSpPr/>
      </dsp:nvSpPr>
      <dsp:spPr>
        <a:xfrm>
          <a:off x="2238167" y="670918"/>
          <a:ext cx="4473824" cy="4473824"/>
        </a:xfrm>
        <a:prstGeom prst="blockArc">
          <a:avLst>
            <a:gd name="adj1" fmla="val 9051910"/>
            <a:gd name="adj2" fmla="val 16174366"/>
            <a:gd name="adj3" fmla="val 4640"/>
          </a:avLst>
        </a:prstGeom>
        <a:solidFill>
          <a:srgbClr val="002060"/>
        </a:solidFill>
        <a:ln>
          <a:noFill/>
        </a:ln>
        <a:effectLst/>
      </dsp:spPr>
      <dsp:style>
        <a:lnRef idx="0">
          <a:scrgbClr r="0" g="0" b="0"/>
        </a:lnRef>
        <a:fillRef idx="1">
          <a:scrgbClr r="0" g="0" b="0"/>
        </a:fillRef>
        <a:effectRef idx="0">
          <a:scrgbClr r="0" g="0" b="0"/>
        </a:effectRef>
        <a:fontRef idx="minor">
          <a:schemeClr val="lt1"/>
        </a:fontRef>
      </dsp:style>
    </dsp:sp>
    <dsp:sp modelId="{3CB1765A-421E-4465-A23E-D059B7E68CEE}">
      <dsp:nvSpPr>
        <dsp:cNvPr id="0" name=""/>
        <dsp:cNvSpPr/>
      </dsp:nvSpPr>
      <dsp:spPr>
        <a:xfrm>
          <a:off x="2230182" y="656716"/>
          <a:ext cx="4473824" cy="4473824"/>
        </a:xfrm>
        <a:prstGeom prst="blockArc">
          <a:avLst>
            <a:gd name="adj1" fmla="val 1825969"/>
            <a:gd name="adj2" fmla="val 9026275"/>
            <a:gd name="adj3" fmla="val 4640"/>
          </a:avLst>
        </a:prstGeom>
        <a:solidFill>
          <a:srgbClr val="002060"/>
        </a:solidFill>
        <a:ln>
          <a:noFill/>
        </a:ln>
        <a:effectLst/>
      </dsp:spPr>
      <dsp:style>
        <a:lnRef idx="0">
          <a:scrgbClr r="0" g="0" b="0"/>
        </a:lnRef>
        <a:fillRef idx="1">
          <a:scrgbClr r="0" g="0" b="0"/>
        </a:fillRef>
        <a:effectRef idx="0">
          <a:scrgbClr r="0" g="0" b="0"/>
        </a:effectRef>
        <a:fontRef idx="minor">
          <a:schemeClr val="lt1"/>
        </a:fontRef>
      </dsp:style>
    </dsp:sp>
    <dsp:sp modelId="{AF01DDDB-93CC-4284-9002-1F94C3EEA479}">
      <dsp:nvSpPr>
        <dsp:cNvPr id="0" name=""/>
        <dsp:cNvSpPr/>
      </dsp:nvSpPr>
      <dsp:spPr>
        <a:xfrm>
          <a:off x="2221875" y="670979"/>
          <a:ext cx="4473824" cy="4473824"/>
        </a:xfrm>
        <a:prstGeom prst="blockArc">
          <a:avLst>
            <a:gd name="adj1" fmla="val 16200000"/>
            <a:gd name="adj2" fmla="val 1800000"/>
            <a:gd name="adj3" fmla="val 4640"/>
          </a:avLst>
        </a:prstGeom>
        <a:solidFill>
          <a:srgbClr val="002060"/>
        </a:solidFill>
        <a:ln>
          <a:noFill/>
        </a:ln>
        <a:effectLst/>
      </dsp:spPr>
      <dsp:style>
        <a:lnRef idx="0">
          <a:scrgbClr r="0" g="0" b="0"/>
        </a:lnRef>
        <a:fillRef idx="1">
          <a:scrgbClr r="0" g="0" b="0"/>
        </a:fillRef>
        <a:effectRef idx="0">
          <a:scrgbClr r="0" g="0" b="0"/>
        </a:effectRef>
        <a:fontRef idx="minor">
          <a:schemeClr val="lt1"/>
        </a:fontRef>
      </dsp:style>
    </dsp:sp>
    <dsp:sp modelId="{CFD3CA6B-B724-4371-B900-F6C00B108E4A}">
      <dsp:nvSpPr>
        <dsp:cNvPr id="0" name=""/>
        <dsp:cNvSpPr/>
      </dsp:nvSpPr>
      <dsp:spPr>
        <a:xfrm>
          <a:off x="3338846" y="1701904"/>
          <a:ext cx="2059576" cy="2059576"/>
        </a:xfrm>
        <a:prstGeom prst="ellipse">
          <a:avLst/>
        </a:prstGeom>
        <a:blipFill rotWithShape="0">
          <a:blip xmlns:r="http://schemas.openxmlformats.org/officeDocument/2006/relationships" r:embed="rId1"/>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endParaRPr lang="en-US" sz="4000" kern="1200" dirty="0"/>
        </a:p>
        <a:p>
          <a:pPr marL="0" lvl="0" indent="0" algn="ctr" defTabSz="1778000">
            <a:lnSpc>
              <a:spcPct val="90000"/>
            </a:lnSpc>
            <a:spcBef>
              <a:spcPct val="0"/>
            </a:spcBef>
            <a:spcAft>
              <a:spcPct val="35000"/>
            </a:spcAft>
            <a:buNone/>
          </a:pPr>
          <a:endParaRPr lang="en-IN" sz="4000" kern="1200" dirty="0"/>
        </a:p>
      </dsp:txBody>
      <dsp:txXfrm>
        <a:off x="3640464" y="2003522"/>
        <a:ext cx="1456340" cy="1456340"/>
      </dsp:txXfrm>
    </dsp:sp>
    <dsp:sp modelId="{42CABAE2-710B-412B-912F-A93AF1C57DE9}">
      <dsp:nvSpPr>
        <dsp:cNvPr id="0" name=""/>
        <dsp:cNvSpPr/>
      </dsp:nvSpPr>
      <dsp:spPr>
        <a:xfrm>
          <a:off x="3737936" y="2029"/>
          <a:ext cx="1441703" cy="1441703"/>
        </a:xfrm>
        <a:prstGeom prst="ellipse">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0" u="sng" kern="1200" dirty="0"/>
            <a:t>Founded in 2010 by Vijay Shekhar Sharma under One97</a:t>
          </a:r>
          <a:endParaRPr lang="en-US" sz="1300" b="1" u="sng" kern="1200" dirty="0"/>
        </a:p>
      </dsp:txBody>
      <dsp:txXfrm>
        <a:off x="3949069" y="213162"/>
        <a:ext cx="1019437" cy="1019437"/>
      </dsp:txXfrm>
    </dsp:sp>
    <dsp:sp modelId="{B1E21900-C500-4A6B-80B0-12AFA2AA14C7}">
      <dsp:nvSpPr>
        <dsp:cNvPr id="0" name=""/>
        <dsp:cNvSpPr/>
      </dsp:nvSpPr>
      <dsp:spPr>
        <a:xfrm>
          <a:off x="5630211" y="3279545"/>
          <a:ext cx="1441703" cy="1441703"/>
        </a:xfrm>
        <a:prstGeom prst="ellipse">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0" u="sng" kern="1200" dirty="0"/>
            <a:t>Indian multinational financial technology company</a:t>
          </a:r>
          <a:endParaRPr lang="en-US" sz="1300" b="1" u="sng" kern="1200" dirty="0"/>
        </a:p>
      </dsp:txBody>
      <dsp:txXfrm>
        <a:off x="5841344" y="3490678"/>
        <a:ext cx="1019437" cy="1019437"/>
      </dsp:txXfrm>
    </dsp:sp>
    <dsp:sp modelId="{5A8A431E-03A6-495B-9A51-05F12132C9B3}">
      <dsp:nvSpPr>
        <dsp:cNvPr id="0" name=""/>
        <dsp:cNvSpPr/>
      </dsp:nvSpPr>
      <dsp:spPr>
        <a:xfrm>
          <a:off x="1845672" y="3250788"/>
          <a:ext cx="1441703" cy="1441703"/>
        </a:xfrm>
        <a:prstGeom prst="ellipse">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0" u="sng" kern="1200" dirty="0"/>
            <a:t>specializes in digital payments and financial services</a:t>
          </a:r>
          <a:r>
            <a:rPr lang="en-US" sz="1200" b="0" i="0" kern="1200" dirty="0"/>
            <a:t>,</a:t>
          </a:r>
          <a:endParaRPr lang="en-IN" sz="1200" b="1" u="sng" kern="1200" dirty="0"/>
        </a:p>
      </dsp:txBody>
      <dsp:txXfrm>
        <a:off x="2056805" y="3461921"/>
        <a:ext cx="1019437" cy="10194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F921B6-26B9-44DD-8AD0-B759BCAC41A8}">
      <dsp:nvSpPr>
        <dsp:cNvPr id="0" name=""/>
        <dsp:cNvSpPr/>
      </dsp:nvSpPr>
      <dsp:spPr>
        <a:xfrm>
          <a:off x="923842" y="0"/>
          <a:ext cx="4717250" cy="4717250"/>
        </a:xfrm>
        <a:prstGeom prst="roundRect">
          <a:avLst/>
        </a:prstGeom>
        <a:blipFill rotWithShape="0">
          <a:blip xmlns:r="http://schemas.openxmlformats.org/officeDocument/2006/relationships" r:embed="rId1"/>
          <a:srcRect/>
          <a:stretch>
            <a:fillRect l="-19000" r="-19000"/>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6215BC5-5D98-4A83-A3ED-1AB088F7299B}">
      <dsp:nvSpPr>
        <dsp:cNvPr id="0" name=""/>
        <dsp:cNvSpPr/>
      </dsp:nvSpPr>
      <dsp:spPr>
        <a:xfrm>
          <a:off x="4516108" y="488632"/>
          <a:ext cx="3707664" cy="832840"/>
        </a:xfrm>
        <a:prstGeom prst="round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u="sng" kern="1200" dirty="0">
              <a:latin typeface="Inter"/>
            </a:rPr>
            <a:t>Head office</a:t>
          </a:r>
        </a:p>
        <a:p>
          <a:pPr marL="0" lvl="0" indent="0" algn="ctr" defTabSz="622300">
            <a:lnSpc>
              <a:spcPct val="90000"/>
            </a:lnSpc>
            <a:spcBef>
              <a:spcPct val="0"/>
            </a:spcBef>
            <a:spcAft>
              <a:spcPct val="35000"/>
            </a:spcAft>
            <a:buNone/>
          </a:pPr>
          <a:r>
            <a:rPr lang="en-US" sz="1400" b="0" i="0" kern="1200" dirty="0">
              <a:latin typeface="Inter"/>
            </a:rPr>
            <a:t>India, Noida</a:t>
          </a:r>
          <a:endParaRPr lang="en-IN" sz="1400" kern="1200" dirty="0">
            <a:latin typeface="Inter"/>
          </a:endParaRPr>
        </a:p>
      </dsp:txBody>
      <dsp:txXfrm>
        <a:off x="4556764" y="529288"/>
        <a:ext cx="3626352" cy="751528"/>
      </dsp:txXfrm>
    </dsp:sp>
    <dsp:sp modelId="{D9AD8734-1983-472F-A2B6-F6879FC3CD87}">
      <dsp:nvSpPr>
        <dsp:cNvPr id="0" name=""/>
        <dsp:cNvSpPr/>
      </dsp:nvSpPr>
      <dsp:spPr>
        <a:xfrm>
          <a:off x="4551262" y="1407058"/>
          <a:ext cx="3638153" cy="856461"/>
        </a:xfrm>
        <a:prstGeom prst="round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u="sng" kern="1200" dirty="0">
              <a:latin typeface="Inter"/>
            </a:rPr>
            <a:t>Reach</a:t>
          </a:r>
        </a:p>
        <a:p>
          <a:pPr marL="0" lvl="0" indent="0" algn="ctr" defTabSz="622300">
            <a:lnSpc>
              <a:spcPct val="90000"/>
            </a:lnSpc>
            <a:spcBef>
              <a:spcPct val="0"/>
            </a:spcBef>
            <a:spcAft>
              <a:spcPct val="35000"/>
            </a:spcAft>
            <a:buNone/>
          </a:pPr>
          <a:r>
            <a:rPr lang="en-US" sz="1400" kern="1200" dirty="0">
              <a:latin typeface="Inter"/>
            </a:rPr>
            <a:t> India, United States, Canada, UK, UAE</a:t>
          </a:r>
          <a:endParaRPr lang="en-IN" sz="1400" kern="1200" dirty="0">
            <a:latin typeface="Inter"/>
          </a:endParaRPr>
        </a:p>
      </dsp:txBody>
      <dsp:txXfrm>
        <a:off x="4593071" y="1448867"/>
        <a:ext cx="3554535" cy="772843"/>
      </dsp:txXfrm>
    </dsp:sp>
    <dsp:sp modelId="{CCB59974-1A89-492F-8458-512A28A0C6D0}">
      <dsp:nvSpPr>
        <dsp:cNvPr id="0" name=""/>
        <dsp:cNvSpPr/>
      </dsp:nvSpPr>
      <dsp:spPr>
        <a:xfrm>
          <a:off x="4551247" y="2341990"/>
          <a:ext cx="3707664" cy="858011"/>
        </a:xfrm>
        <a:prstGeom prst="round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u="sng" kern="1200" dirty="0">
              <a:latin typeface="Inter"/>
            </a:rPr>
            <a:t>Strength</a:t>
          </a:r>
          <a:endParaRPr lang="en-US" sz="1200" b="1" u="sng" kern="1200" dirty="0">
            <a:latin typeface="Inter"/>
          </a:endParaRPr>
        </a:p>
        <a:p>
          <a:pPr marL="0" lvl="0" indent="0" algn="ctr" defTabSz="622300">
            <a:lnSpc>
              <a:spcPct val="90000"/>
            </a:lnSpc>
            <a:spcBef>
              <a:spcPct val="0"/>
            </a:spcBef>
            <a:spcAft>
              <a:spcPct val="35000"/>
            </a:spcAft>
            <a:buNone/>
          </a:pPr>
          <a:r>
            <a:rPr lang="en-US" sz="1400" b="0" i="0" kern="1200" dirty="0">
              <a:latin typeface="Inter"/>
            </a:rPr>
            <a:t>10001+</a:t>
          </a:r>
          <a:endParaRPr lang="en-IN" sz="1400" kern="1200" dirty="0">
            <a:latin typeface="Inter"/>
          </a:endParaRPr>
        </a:p>
      </dsp:txBody>
      <dsp:txXfrm>
        <a:off x="4593132" y="2383875"/>
        <a:ext cx="3623894" cy="774241"/>
      </dsp:txXfrm>
    </dsp:sp>
    <dsp:sp modelId="{099DC637-BFEA-48C3-BC7F-6CF7DFF610FC}">
      <dsp:nvSpPr>
        <dsp:cNvPr id="0" name=""/>
        <dsp:cNvSpPr/>
      </dsp:nvSpPr>
      <dsp:spPr>
        <a:xfrm>
          <a:off x="4577954" y="3301946"/>
          <a:ext cx="3707664" cy="883911"/>
        </a:xfrm>
        <a:prstGeom prst="round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u="sng" kern="1200" dirty="0">
              <a:latin typeface="Inter"/>
            </a:rPr>
            <a:t>Annual Revenue</a:t>
          </a:r>
        </a:p>
        <a:p>
          <a:pPr marL="0" lvl="0" indent="0" algn="ctr" defTabSz="622300">
            <a:lnSpc>
              <a:spcPct val="90000"/>
            </a:lnSpc>
            <a:spcBef>
              <a:spcPct val="0"/>
            </a:spcBef>
            <a:spcAft>
              <a:spcPct val="35000"/>
            </a:spcAft>
            <a:buNone/>
          </a:pPr>
          <a:r>
            <a:rPr lang="en-US" sz="1400" b="0" u="none" kern="1200" dirty="0">
              <a:latin typeface="Inter"/>
            </a:rPr>
            <a:t>$1.0 Billion</a:t>
          </a:r>
        </a:p>
      </dsp:txBody>
      <dsp:txXfrm>
        <a:off x="4621103" y="3345095"/>
        <a:ext cx="3621366" cy="79761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A0BA9C-DF7D-473E-8174-86FAA31061EB}" type="datetimeFigureOut">
              <a:rPr lang="en-IN" smtClean="0"/>
              <a:t>16-03-2023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9CA243-51D1-448B-9212-FAFE2C65140D}" type="slidenum">
              <a:rPr lang="en-IN" smtClean="0"/>
              <a:t>‹#›</a:t>
            </a:fld>
            <a:endParaRPr lang="en-IN"/>
          </a:p>
        </p:txBody>
      </p:sp>
    </p:spTree>
    <p:extLst>
      <p:ext uri="{BB962C8B-B14F-4D97-AF65-F5344CB8AC3E}">
        <p14:creationId xmlns:p14="http://schemas.microsoft.com/office/powerpoint/2010/main" val="4242806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DBB92-E00F-E31D-BBD4-57687840FF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F962BA7-0C3A-D1C1-6B60-4258836CD3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8C9D9BE-96A4-C08E-243D-855C695E4EFA}"/>
              </a:ext>
            </a:extLst>
          </p:cNvPr>
          <p:cNvSpPr>
            <a:spLocks noGrp="1"/>
          </p:cNvSpPr>
          <p:nvPr>
            <p:ph type="dt" sz="half" idx="10"/>
          </p:nvPr>
        </p:nvSpPr>
        <p:spPr/>
        <p:txBody>
          <a:bodyPr/>
          <a:lstStyle/>
          <a:p>
            <a:fld id="{BCC4615E-3AF9-437E-96FF-C0D8BB219B02}" type="datetimeFigureOut">
              <a:rPr lang="en-IN" smtClean="0"/>
              <a:t>16-03-2023</a:t>
            </a:fld>
            <a:endParaRPr lang="en-IN"/>
          </a:p>
        </p:txBody>
      </p:sp>
      <p:sp>
        <p:nvSpPr>
          <p:cNvPr id="5" name="Footer Placeholder 4">
            <a:extLst>
              <a:ext uri="{FF2B5EF4-FFF2-40B4-BE49-F238E27FC236}">
                <a16:creationId xmlns:a16="http://schemas.microsoft.com/office/drawing/2014/main" id="{41AD3184-D3A3-E04A-5BBF-D46833D9B4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2B9D8D-AF88-9A80-FF08-AD796573524B}"/>
              </a:ext>
            </a:extLst>
          </p:cNvPr>
          <p:cNvSpPr>
            <a:spLocks noGrp="1"/>
          </p:cNvSpPr>
          <p:nvPr>
            <p:ph type="sldNum" sz="quarter" idx="12"/>
          </p:nvPr>
        </p:nvSpPr>
        <p:spPr/>
        <p:txBody>
          <a:bodyPr/>
          <a:lstStyle/>
          <a:p>
            <a:fld id="{FC96CF67-7378-4632-92FC-57118DA24B65}" type="slidenum">
              <a:rPr lang="en-IN" smtClean="0"/>
              <a:t>‹#›</a:t>
            </a:fld>
            <a:endParaRPr lang="en-IN"/>
          </a:p>
        </p:txBody>
      </p:sp>
    </p:spTree>
    <p:extLst>
      <p:ext uri="{BB962C8B-B14F-4D97-AF65-F5344CB8AC3E}">
        <p14:creationId xmlns:p14="http://schemas.microsoft.com/office/powerpoint/2010/main" val="1443522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086F8-E895-A56D-9703-F660B2B625F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F22934-FC05-B3AB-03D8-86AFB855F0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9BBD54-28D3-C879-1AC7-504112235ACD}"/>
              </a:ext>
            </a:extLst>
          </p:cNvPr>
          <p:cNvSpPr>
            <a:spLocks noGrp="1"/>
          </p:cNvSpPr>
          <p:nvPr>
            <p:ph type="dt" sz="half" idx="10"/>
          </p:nvPr>
        </p:nvSpPr>
        <p:spPr/>
        <p:txBody>
          <a:bodyPr/>
          <a:lstStyle/>
          <a:p>
            <a:fld id="{BCC4615E-3AF9-437E-96FF-C0D8BB219B02}" type="datetimeFigureOut">
              <a:rPr lang="en-IN" smtClean="0"/>
              <a:t>16-03-2023</a:t>
            </a:fld>
            <a:endParaRPr lang="en-IN"/>
          </a:p>
        </p:txBody>
      </p:sp>
      <p:sp>
        <p:nvSpPr>
          <p:cNvPr id="5" name="Footer Placeholder 4">
            <a:extLst>
              <a:ext uri="{FF2B5EF4-FFF2-40B4-BE49-F238E27FC236}">
                <a16:creationId xmlns:a16="http://schemas.microsoft.com/office/drawing/2014/main" id="{494D4449-5E41-68EB-ACB9-337B765CAB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5458AF-660B-FC8C-1552-43A92F710FD8}"/>
              </a:ext>
            </a:extLst>
          </p:cNvPr>
          <p:cNvSpPr>
            <a:spLocks noGrp="1"/>
          </p:cNvSpPr>
          <p:nvPr>
            <p:ph type="sldNum" sz="quarter" idx="12"/>
          </p:nvPr>
        </p:nvSpPr>
        <p:spPr/>
        <p:txBody>
          <a:bodyPr/>
          <a:lstStyle/>
          <a:p>
            <a:fld id="{FC96CF67-7378-4632-92FC-57118DA24B65}" type="slidenum">
              <a:rPr lang="en-IN" smtClean="0"/>
              <a:t>‹#›</a:t>
            </a:fld>
            <a:endParaRPr lang="en-IN"/>
          </a:p>
        </p:txBody>
      </p:sp>
    </p:spTree>
    <p:extLst>
      <p:ext uri="{BB962C8B-B14F-4D97-AF65-F5344CB8AC3E}">
        <p14:creationId xmlns:p14="http://schemas.microsoft.com/office/powerpoint/2010/main" val="9311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D1E8BF-1EE5-1F80-1DEF-CB12C56BD7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1A32457-E801-F2EC-239E-23436960D4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6ABF25-7E60-45D6-8CF8-8E0299F80819}"/>
              </a:ext>
            </a:extLst>
          </p:cNvPr>
          <p:cNvSpPr>
            <a:spLocks noGrp="1"/>
          </p:cNvSpPr>
          <p:nvPr>
            <p:ph type="dt" sz="half" idx="10"/>
          </p:nvPr>
        </p:nvSpPr>
        <p:spPr/>
        <p:txBody>
          <a:bodyPr/>
          <a:lstStyle/>
          <a:p>
            <a:fld id="{BCC4615E-3AF9-437E-96FF-C0D8BB219B02}" type="datetimeFigureOut">
              <a:rPr lang="en-IN" smtClean="0"/>
              <a:t>16-03-2023</a:t>
            </a:fld>
            <a:endParaRPr lang="en-IN"/>
          </a:p>
        </p:txBody>
      </p:sp>
      <p:sp>
        <p:nvSpPr>
          <p:cNvPr id="5" name="Footer Placeholder 4">
            <a:extLst>
              <a:ext uri="{FF2B5EF4-FFF2-40B4-BE49-F238E27FC236}">
                <a16:creationId xmlns:a16="http://schemas.microsoft.com/office/drawing/2014/main" id="{441E586E-73BD-BE61-3B6E-22C5DF3F65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89B52E-D2A9-87E4-C720-B4A1E02DEDDE}"/>
              </a:ext>
            </a:extLst>
          </p:cNvPr>
          <p:cNvSpPr>
            <a:spLocks noGrp="1"/>
          </p:cNvSpPr>
          <p:nvPr>
            <p:ph type="sldNum" sz="quarter" idx="12"/>
          </p:nvPr>
        </p:nvSpPr>
        <p:spPr/>
        <p:txBody>
          <a:bodyPr/>
          <a:lstStyle/>
          <a:p>
            <a:fld id="{FC96CF67-7378-4632-92FC-57118DA24B65}" type="slidenum">
              <a:rPr lang="en-IN" smtClean="0"/>
              <a:t>‹#›</a:t>
            </a:fld>
            <a:endParaRPr lang="en-IN"/>
          </a:p>
        </p:txBody>
      </p:sp>
    </p:spTree>
    <p:extLst>
      <p:ext uri="{BB962C8B-B14F-4D97-AF65-F5344CB8AC3E}">
        <p14:creationId xmlns:p14="http://schemas.microsoft.com/office/powerpoint/2010/main" val="210303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F447C-32D5-042A-A89D-22434759471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344C908-2BFB-6021-E535-FB3D0EED02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3DFEE9-7342-2226-08F4-7F7D8EC97CD1}"/>
              </a:ext>
            </a:extLst>
          </p:cNvPr>
          <p:cNvSpPr>
            <a:spLocks noGrp="1"/>
          </p:cNvSpPr>
          <p:nvPr>
            <p:ph type="dt" sz="half" idx="10"/>
          </p:nvPr>
        </p:nvSpPr>
        <p:spPr/>
        <p:txBody>
          <a:bodyPr/>
          <a:lstStyle/>
          <a:p>
            <a:fld id="{BCC4615E-3AF9-437E-96FF-C0D8BB219B02}" type="datetimeFigureOut">
              <a:rPr lang="en-IN" smtClean="0"/>
              <a:t>16-03-2023</a:t>
            </a:fld>
            <a:endParaRPr lang="en-IN"/>
          </a:p>
        </p:txBody>
      </p:sp>
      <p:sp>
        <p:nvSpPr>
          <p:cNvPr id="5" name="Footer Placeholder 4">
            <a:extLst>
              <a:ext uri="{FF2B5EF4-FFF2-40B4-BE49-F238E27FC236}">
                <a16:creationId xmlns:a16="http://schemas.microsoft.com/office/drawing/2014/main" id="{D3110191-4D80-3C41-D85E-11FCC1557A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0AB45A-7681-AF8B-28E3-523C8445422D}"/>
              </a:ext>
            </a:extLst>
          </p:cNvPr>
          <p:cNvSpPr>
            <a:spLocks noGrp="1"/>
          </p:cNvSpPr>
          <p:nvPr>
            <p:ph type="sldNum" sz="quarter" idx="12"/>
          </p:nvPr>
        </p:nvSpPr>
        <p:spPr/>
        <p:txBody>
          <a:bodyPr/>
          <a:lstStyle/>
          <a:p>
            <a:fld id="{FC96CF67-7378-4632-92FC-57118DA24B65}" type="slidenum">
              <a:rPr lang="en-IN" smtClean="0"/>
              <a:t>‹#›</a:t>
            </a:fld>
            <a:endParaRPr lang="en-IN"/>
          </a:p>
        </p:txBody>
      </p:sp>
    </p:spTree>
    <p:extLst>
      <p:ext uri="{BB962C8B-B14F-4D97-AF65-F5344CB8AC3E}">
        <p14:creationId xmlns:p14="http://schemas.microsoft.com/office/powerpoint/2010/main" val="654057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E00A4-FD7C-C28B-3C97-2D882A17A6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6F9193D-CD38-0750-9AD3-F5E269953F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319A6F-4511-9938-A872-6A028911CA17}"/>
              </a:ext>
            </a:extLst>
          </p:cNvPr>
          <p:cNvSpPr>
            <a:spLocks noGrp="1"/>
          </p:cNvSpPr>
          <p:nvPr>
            <p:ph type="dt" sz="half" idx="10"/>
          </p:nvPr>
        </p:nvSpPr>
        <p:spPr/>
        <p:txBody>
          <a:bodyPr/>
          <a:lstStyle/>
          <a:p>
            <a:fld id="{BCC4615E-3AF9-437E-96FF-C0D8BB219B02}" type="datetimeFigureOut">
              <a:rPr lang="en-IN" smtClean="0"/>
              <a:t>16-03-2023</a:t>
            </a:fld>
            <a:endParaRPr lang="en-IN"/>
          </a:p>
        </p:txBody>
      </p:sp>
      <p:sp>
        <p:nvSpPr>
          <p:cNvPr id="5" name="Footer Placeholder 4">
            <a:extLst>
              <a:ext uri="{FF2B5EF4-FFF2-40B4-BE49-F238E27FC236}">
                <a16:creationId xmlns:a16="http://schemas.microsoft.com/office/drawing/2014/main" id="{458A82D2-DA4E-4C21-8783-B38A33FC39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33D6F4-5768-F25C-F648-D6CF7E7E8B35}"/>
              </a:ext>
            </a:extLst>
          </p:cNvPr>
          <p:cNvSpPr>
            <a:spLocks noGrp="1"/>
          </p:cNvSpPr>
          <p:nvPr>
            <p:ph type="sldNum" sz="quarter" idx="12"/>
          </p:nvPr>
        </p:nvSpPr>
        <p:spPr/>
        <p:txBody>
          <a:bodyPr/>
          <a:lstStyle/>
          <a:p>
            <a:fld id="{FC96CF67-7378-4632-92FC-57118DA24B65}" type="slidenum">
              <a:rPr lang="en-IN" smtClean="0"/>
              <a:t>‹#›</a:t>
            </a:fld>
            <a:endParaRPr lang="en-IN"/>
          </a:p>
        </p:txBody>
      </p:sp>
    </p:spTree>
    <p:extLst>
      <p:ext uri="{BB962C8B-B14F-4D97-AF65-F5344CB8AC3E}">
        <p14:creationId xmlns:p14="http://schemas.microsoft.com/office/powerpoint/2010/main" val="2186379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C49F9-A4AF-454F-6E36-CE457103C5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89FFF5E-0960-6216-9134-5219A2C1FE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D14096C-52FA-2346-1F29-59F2493FF8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1468A89-C67D-E76B-EA80-8FD7AE581666}"/>
              </a:ext>
            </a:extLst>
          </p:cNvPr>
          <p:cNvSpPr>
            <a:spLocks noGrp="1"/>
          </p:cNvSpPr>
          <p:nvPr>
            <p:ph type="dt" sz="half" idx="10"/>
          </p:nvPr>
        </p:nvSpPr>
        <p:spPr/>
        <p:txBody>
          <a:bodyPr/>
          <a:lstStyle/>
          <a:p>
            <a:fld id="{BCC4615E-3AF9-437E-96FF-C0D8BB219B02}" type="datetimeFigureOut">
              <a:rPr lang="en-IN" smtClean="0"/>
              <a:t>16-03-2023</a:t>
            </a:fld>
            <a:endParaRPr lang="en-IN"/>
          </a:p>
        </p:txBody>
      </p:sp>
      <p:sp>
        <p:nvSpPr>
          <p:cNvPr id="6" name="Footer Placeholder 5">
            <a:extLst>
              <a:ext uri="{FF2B5EF4-FFF2-40B4-BE49-F238E27FC236}">
                <a16:creationId xmlns:a16="http://schemas.microsoft.com/office/drawing/2014/main" id="{4859450E-411B-5FF8-6FC2-7DAB95296D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7FE702-6D10-5828-635A-73D119C03054}"/>
              </a:ext>
            </a:extLst>
          </p:cNvPr>
          <p:cNvSpPr>
            <a:spLocks noGrp="1"/>
          </p:cNvSpPr>
          <p:nvPr>
            <p:ph type="sldNum" sz="quarter" idx="12"/>
          </p:nvPr>
        </p:nvSpPr>
        <p:spPr/>
        <p:txBody>
          <a:bodyPr/>
          <a:lstStyle/>
          <a:p>
            <a:fld id="{FC96CF67-7378-4632-92FC-57118DA24B65}" type="slidenum">
              <a:rPr lang="en-IN" smtClean="0"/>
              <a:t>‹#›</a:t>
            </a:fld>
            <a:endParaRPr lang="en-IN"/>
          </a:p>
        </p:txBody>
      </p:sp>
    </p:spTree>
    <p:extLst>
      <p:ext uri="{BB962C8B-B14F-4D97-AF65-F5344CB8AC3E}">
        <p14:creationId xmlns:p14="http://schemas.microsoft.com/office/powerpoint/2010/main" val="2148989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0ECE9-DE71-95ED-C11B-B321B099DC8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E2C3855-7A17-D46A-C459-F37B65907A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2EA5D0-54FE-EA38-D0FD-22EE86BC7E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990C21B-344E-95FE-22C2-57D0C89E75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C7682A-BBB9-83DF-DDDA-09BE6416C2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49C6BA4-577B-E83B-8AD6-996D2FFCDB6E}"/>
              </a:ext>
            </a:extLst>
          </p:cNvPr>
          <p:cNvSpPr>
            <a:spLocks noGrp="1"/>
          </p:cNvSpPr>
          <p:nvPr>
            <p:ph type="dt" sz="half" idx="10"/>
          </p:nvPr>
        </p:nvSpPr>
        <p:spPr/>
        <p:txBody>
          <a:bodyPr/>
          <a:lstStyle/>
          <a:p>
            <a:fld id="{BCC4615E-3AF9-437E-96FF-C0D8BB219B02}" type="datetimeFigureOut">
              <a:rPr lang="en-IN" smtClean="0"/>
              <a:t>16-03-2023</a:t>
            </a:fld>
            <a:endParaRPr lang="en-IN"/>
          </a:p>
        </p:txBody>
      </p:sp>
      <p:sp>
        <p:nvSpPr>
          <p:cNvPr id="8" name="Footer Placeholder 7">
            <a:extLst>
              <a:ext uri="{FF2B5EF4-FFF2-40B4-BE49-F238E27FC236}">
                <a16:creationId xmlns:a16="http://schemas.microsoft.com/office/drawing/2014/main" id="{658A4A98-8B5E-7278-AC4F-4CC26E6DD34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305CA32-5A22-DAB1-3B45-DF2E7FC301D9}"/>
              </a:ext>
            </a:extLst>
          </p:cNvPr>
          <p:cNvSpPr>
            <a:spLocks noGrp="1"/>
          </p:cNvSpPr>
          <p:nvPr>
            <p:ph type="sldNum" sz="quarter" idx="12"/>
          </p:nvPr>
        </p:nvSpPr>
        <p:spPr/>
        <p:txBody>
          <a:bodyPr/>
          <a:lstStyle/>
          <a:p>
            <a:fld id="{FC96CF67-7378-4632-92FC-57118DA24B65}" type="slidenum">
              <a:rPr lang="en-IN" smtClean="0"/>
              <a:t>‹#›</a:t>
            </a:fld>
            <a:endParaRPr lang="en-IN"/>
          </a:p>
        </p:txBody>
      </p:sp>
    </p:spTree>
    <p:extLst>
      <p:ext uri="{BB962C8B-B14F-4D97-AF65-F5344CB8AC3E}">
        <p14:creationId xmlns:p14="http://schemas.microsoft.com/office/powerpoint/2010/main" val="147357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4909D-4CDD-70AE-6CDD-CF8E7B94B3D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D87D33B-8C33-00B2-BF44-B4688A766439}"/>
              </a:ext>
            </a:extLst>
          </p:cNvPr>
          <p:cNvSpPr>
            <a:spLocks noGrp="1"/>
          </p:cNvSpPr>
          <p:nvPr>
            <p:ph type="dt" sz="half" idx="10"/>
          </p:nvPr>
        </p:nvSpPr>
        <p:spPr/>
        <p:txBody>
          <a:bodyPr/>
          <a:lstStyle/>
          <a:p>
            <a:fld id="{BCC4615E-3AF9-437E-96FF-C0D8BB219B02}" type="datetimeFigureOut">
              <a:rPr lang="en-IN" smtClean="0"/>
              <a:t>16-03-2023</a:t>
            </a:fld>
            <a:endParaRPr lang="en-IN"/>
          </a:p>
        </p:txBody>
      </p:sp>
      <p:sp>
        <p:nvSpPr>
          <p:cNvPr id="4" name="Footer Placeholder 3">
            <a:extLst>
              <a:ext uri="{FF2B5EF4-FFF2-40B4-BE49-F238E27FC236}">
                <a16:creationId xmlns:a16="http://schemas.microsoft.com/office/drawing/2014/main" id="{E0A29B6A-BE43-4333-5094-BA1AB7D2612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C4AE966-727F-D489-C29B-44ED519478AE}"/>
              </a:ext>
            </a:extLst>
          </p:cNvPr>
          <p:cNvSpPr>
            <a:spLocks noGrp="1"/>
          </p:cNvSpPr>
          <p:nvPr>
            <p:ph type="sldNum" sz="quarter" idx="12"/>
          </p:nvPr>
        </p:nvSpPr>
        <p:spPr/>
        <p:txBody>
          <a:bodyPr/>
          <a:lstStyle/>
          <a:p>
            <a:fld id="{FC96CF67-7378-4632-92FC-57118DA24B65}" type="slidenum">
              <a:rPr lang="en-IN" smtClean="0"/>
              <a:t>‹#›</a:t>
            </a:fld>
            <a:endParaRPr lang="en-IN"/>
          </a:p>
        </p:txBody>
      </p:sp>
    </p:spTree>
    <p:extLst>
      <p:ext uri="{BB962C8B-B14F-4D97-AF65-F5344CB8AC3E}">
        <p14:creationId xmlns:p14="http://schemas.microsoft.com/office/powerpoint/2010/main" val="2656613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CF200C-D29B-24A8-D048-4E60F1B3AA93}"/>
              </a:ext>
            </a:extLst>
          </p:cNvPr>
          <p:cNvSpPr>
            <a:spLocks noGrp="1"/>
          </p:cNvSpPr>
          <p:nvPr>
            <p:ph type="dt" sz="half" idx="10"/>
          </p:nvPr>
        </p:nvSpPr>
        <p:spPr/>
        <p:txBody>
          <a:bodyPr/>
          <a:lstStyle/>
          <a:p>
            <a:fld id="{BCC4615E-3AF9-437E-96FF-C0D8BB219B02}" type="datetimeFigureOut">
              <a:rPr lang="en-IN" smtClean="0"/>
              <a:t>16-03-2023</a:t>
            </a:fld>
            <a:endParaRPr lang="en-IN"/>
          </a:p>
        </p:txBody>
      </p:sp>
      <p:sp>
        <p:nvSpPr>
          <p:cNvPr id="3" name="Footer Placeholder 2">
            <a:extLst>
              <a:ext uri="{FF2B5EF4-FFF2-40B4-BE49-F238E27FC236}">
                <a16:creationId xmlns:a16="http://schemas.microsoft.com/office/drawing/2014/main" id="{0A0373CC-064A-D87A-D510-C806ADC1357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A645FAB-0D63-D7F3-453D-FB203AAB0CA2}"/>
              </a:ext>
            </a:extLst>
          </p:cNvPr>
          <p:cNvSpPr>
            <a:spLocks noGrp="1"/>
          </p:cNvSpPr>
          <p:nvPr>
            <p:ph type="sldNum" sz="quarter" idx="12"/>
          </p:nvPr>
        </p:nvSpPr>
        <p:spPr/>
        <p:txBody>
          <a:bodyPr/>
          <a:lstStyle/>
          <a:p>
            <a:fld id="{FC96CF67-7378-4632-92FC-57118DA24B65}" type="slidenum">
              <a:rPr lang="en-IN" smtClean="0"/>
              <a:t>‹#›</a:t>
            </a:fld>
            <a:endParaRPr lang="en-IN"/>
          </a:p>
        </p:txBody>
      </p:sp>
    </p:spTree>
    <p:extLst>
      <p:ext uri="{BB962C8B-B14F-4D97-AF65-F5344CB8AC3E}">
        <p14:creationId xmlns:p14="http://schemas.microsoft.com/office/powerpoint/2010/main" val="3857239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0646D-7810-4C24-EAFF-00E6CA2EAF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CE32D76-662B-E914-ADC1-F92D5D354E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150D366-89B2-6CD0-3CB5-54E8E5160B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B2FDCC-135A-98C0-59CA-DA47E50DD818}"/>
              </a:ext>
            </a:extLst>
          </p:cNvPr>
          <p:cNvSpPr>
            <a:spLocks noGrp="1"/>
          </p:cNvSpPr>
          <p:nvPr>
            <p:ph type="dt" sz="half" idx="10"/>
          </p:nvPr>
        </p:nvSpPr>
        <p:spPr/>
        <p:txBody>
          <a:bodyPr/>
          <a:lstStyle/>
          <a:p>
            <a:fld id="{BCC4615E-3AF9-437E-96FF-C0D8BB219B02}" type="datetimeFigureOut">
              <a:rPr lang="en-IN" smtClean="0"/>
              <a:t>16-03-2023</a:t>
            </a:fld>
            <a:endParaRPr lang="en-IN"/>
          </a:p>
        </p:txBody>
      </p:sp>
      <p:sp>
        <p:nvSpPr>
          <p:cNvPr id="6" name="Footer Placeholder 5">
            <a:extLst>
              <a:ext uri="{FF2B5EF4-FFF2-40B4-BE49-F238E27FC236}">
                <a16:creationId xmlns:a16="http://schemas.microsoft.com/office/drawing/2014/main" id="{ECF88250-16F6-9D00-D4DC-1BCF6E1BBD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B272B76-184F-008D-F877-EF5AF21AF9B4}"/>
              </a:ext>
            </a:extLst>
          </p:cNvPr>
          <p:cNvSpPr>
            <a:spLocks noGrp="1"/>
          </p:cNvSpPr>
          <p:nvPr>
            <p:ph type="sldNum" sz="quarter" idx="12"/>
          </p:nvPr>
        </p:nvSpPr>
        <p:spPr/>
        <p:txBody>
          <a:bodyPr/>
          <a:lstStyle/>
          <a:p>
            <a:fld id="{FC96CF67-7378-4632-92FC-57118DA24B65}" type="slidenum">
              <a:rPr lang="en-IN" smtClean="0"/>
              <a:t>‹#›</a:t>
            </a:fld>
            <a:endParaRPr lang="en-IN"/>
          </a:p>
        </p:txBody>
      </p:sp>
    </p:spTree>
    <p:extLst>
      <p:ext uri="{BB962C8B-B14F-4D97-AF65-F5344CB8AC3E}">
        <p14:creationId xmlns:p14="http://schemas.microsoft.com/office/powerpoint/2010/main" val="18861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B26D5-253B-A957-78F7-A81FA0721E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8D8DAD5-15B7-C08F-81BB-2B64926C75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F5722C6-1992-54B4-7710-0426D94E10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DF881A-E0DA-A182-1620-1D46BF06BA91}"/>
              </a:ext>
            </a:extLst>
          </p:cNvPr>
          <p:cNvSpPr>
            <a:spLocks noGrp="1"/>
          </p:cNvSpPr>
          <p:nvPr>
            <p:ph type="dt" sz="half" idx="10"/>
          </p:nvPr>
        </p:nvSpPr>
        <p:spPr/>
        <p:txBody>
          <a:bodyPr/>
          <a:lstStyle/>
          <a:p>
            <a:fld id="{BCC4615E-3AF9-437E-96FF-C0D8BB219B02}" type="datetimeFigureOut">
              <a:rPr lang="en-IN" smtClean="0"/>
              <a:t>16-03-2023</a:t>
            </a:fld>
            <a:endParaRPr lang="en-IN"/>
          </a:p>
        </p:txBody>
      </p:sp>
      <p:sp>
        <p:nvSpPr>
          <p:cNvPr id="6" name="Footer Placeholder 5">
            <a:extLst>
              <a:ext uri="{FF2B5EF4-FFF2-40B4-BE49-F238E27FC236}">
                <a16:creationId xmlns:a16="http://schemas.microsoft.com/office/drawing/2014/main" id="{8C2C4262-CBD6-3AEC-E249-0FE7898CCA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0F790FE-65CE-CD9C-7B33-2BC2996D285A}"/>
              </a:ext>
            </a:extLst>
          </p:cNvPr>
          <p:cNvSpPr>
            <a:spLocks noGrp="1"/>
          </p:cNvSpPr>
          <p:nvPr>
            <p:ph type="sldNum" sz="quarter" idx="12"/>
          </p:nvPr>
        </p:nvSpPr>
        <p:spPr/>
        <p:txBody>
          <a:bodyPr/>
          <a:lstStyle/>
          <a:p>
            <a:fld id="{FC96CF67-7378-4632-92FC-57118DA24B65}" type="slidenum">
              <a:rPr lang="en-IN" smtClean="0"/>
              <a:t>‹#›</a:t>
            </a:fld>
            <a:endParaRPr lang="en-IN"/>
          </a:p>
        </p:txBody>
      </p:sp>
    </p:spTree>
    <p:extLst>
      <p:ext uri="{BB962C8B-B14F-4D97-AF65-F5344CB8AC3E}">
        <p14:creationId xmlns:p14="http://schemas.microsoft.com/office/powerpoint/2010/main" val="3997256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4075C6-2197-ABAF-5C93-387F70571B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4388675-75CD-01C7-49E1-890BBBB08B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62F511-4A3E-882F-FED7-DB775AAB68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C4615E-3AF9-437E-96FF-C0D8BB219B02}" type="datetimeFigureOut">
              <a:rPr lang="en-IN" smtClean="0"/>
              <a:t>16-03-2023</a:t>
            </a:fld>
            <a:endParaRPr lang="en-IN"/>
          </a:p>
        </p:txBody>
      </p:sp>
      <p:sp>
        <p:nvSpPr>
          <p:cNvPr id="5" name="Footer Placeholder 4">
            <a:extLst>
              <a:ext uri="{FF2B5EF4-FFF2-40B4-BE49-F238E27FC236}">
                <a16:creationId xmlns:a16="http://schemas.microsoft.com/office/drawing/2014/main" id="{CB211B1E-95D0-01CF-520A-9C446076FB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A6E157D-31B0-7411-0145-B18BE4E519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96CF67-7378-4632-92FC-57118DA24B65}" type="slidenum">
              <a:rPr lang="en-IN" smtClean="0"/>
              <a:t>‹#›</a:t>
            </a:fld>
            <a:endParaRPr lang="en-IN"/>
          </a:p>
        </p:txBody>
      </p:sp>
    </p:spTree>
    <p:extLst>
      <p:ext uri="{BB962C8B-B14F-4D97-AF65-F5344CB8AC3E}">
        <p14:creationId xmlns:p14="http://schemas.microsoft.com/office/powerpoint/2010/main" val="708737951"/>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3.JPG"/><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hdphoto" Target="../media/hdphoto4.wdp"/><Relationship Id="rId7"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38.png"/><Relationship Id="rId4" Type="http://schemas.openxmlformats.org/officeDocument/2006/relationships/image" Target="../media/image37.jpg"/></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jp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7.wdp"/></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E92ED0B-EBCC-4F7E-891D-F3E9FA93104B}"/>
              </a:ext>
            </a:extLst>
          </p:cNvPr>
          <p:cNvSpPr/>
          <p:nvPr/>
        </p:nvSpPr>
        <p:spPr>
          <a:xfrm>
            <a:off x="0" y="6642782"/>
            <a:ext cx="12192001" cy="10760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a:extLst>
              <a:ext uri="{FF2B5EF4-FFF2-40B4-BE49-F238E27FC236}">
                <a16:creationId xmlns:a16="http://schemas.microsoft.com/office/drawing/2014/main" id="{0587240C-541A-9E45-B431-921458614224}"/>
              </a:ext>
            </a:extLst>
          </p:cNvPr>
          <p:cNvSpPr/>
          <p:nvPr/>
        </p:nvSpPr>
        <p:spPr>
          <a:xfrm>
            <a:off x="0" y="6750391"/>
            <a:ext cx="12192001" cy="10760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pic>
        <p:nvPicPr>
          <p:cNvPr id="17" name="Picture 16">
            <a:extLst>
              <a:ext uri="{FF2B5EF4-FFF2-40B4-BE49-F238E27FC236}">
                <a16:creationId xmlns:a16="http://schemas.microsoft.com/office/drawing/2014/main" id="{2A9DCFD9-C135-78A7-0DB8-F7F070AA7A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9503"/>
            <a:ext cx="4961616" cy="4635670"/>
          </a:xfrm>
          <a:prstGeom prst="rect">
            <a:avLst/>
          </a:prstGeom>
        </p:spPr>
      </p:pic>
      <p:pic>
        <p:nvPicPr>
          <p:cNvPr id="19" name="Picture 18">
            <a:extLst>
              <a:ext uri="{FF2B5EF4-FFF2-40B4-BE49-F238E27FC236}">
                <a16:creationId xmlns:a16="http://schemas.microsoft.com/office/drawing/2014/main" id="{83558732-0B1C-C2F5-8FAA-6BF2FC6A80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2501" y="1899503"/>
            <a:ext cx="7019500" cy="4635670"/>
          </a:xfrm>
          <a:prstGeom prst="rect">
            <a:avLst/>
          </a:prstGeom>
        </p:spPr>
      </p:pic>
      <p:sp>
        <p:nvSpPr>
          <p:cNvPr id="20" name="TextBox 19">
            <a:extLst>
              <a:ext uri="{FF2B5EF4-FFF2-40B4-BE49-F238E27FC236}">
                <a16:creationId xmlns:a16="http://schemas.microsoft.com/office/drawing/2014/main" id="{FD6E05F7-C7D5-D8BE-B1AC-165897BE40A8}"/>
              </a:ext>
            </a:extLst>
          </p:cNvPr>
          <p:cNvSpPr txBox="1"/>
          <p:nvPr/>
        </p:nvSpPr>
        <p:spPr>
          <a:xfrm>
            <a:off x="432177" y="322827"/>
            <a:ext cx="5504599" cy="769441"/>
          </a:xfrm>
          <a:prstGeom prst="rect">
            <a:avLst/>
          </a:prstGeom>
          <a:noFill/>
        </p:spPr>
        <p:txBody>
          <a:bodyPr wrap="square" rtlCol="0">
            <a:spAutoFit/>
          </a:bodyPr>
          <a:lstStyle/>
          <a:p>
            <a:r>
              <a:rPr lang="en-US" sz="4400" b="1" dirty="0">
                <a:solidFill>
                  <a:schemeClr val="accent1">
                    <a:lumMod val="75000"/>
                  </a:schemeClr>
                </a:solidFill>
                <a:latin typeface="Inter"/>
              </a:rPr>
              <a:t>R</a:t>
            </a:r>
            <a:r>
              <a:rPr lang="en-IN" sz="4400" b="1" dirty="0">
                <a:solidFill>
                  <a:schemeClr val="accent1">
                    <a:lumMod val="75000"/>
                  </a:schemeClr>
                </a:solidFill>
                <a:latin typeface="Inter"/>
              </a:rPr>
              <a:t>EMEDIAL ANALYSIS:</a:t>
            </a:r>
            <a:endParaRPr lang="en-IN" sz="4400" b="1" dirty="0">
              <a:solidFill>
                <a:schemeClr val="accent1">
                  <a:lumMod val="75000"/>
                </a:schemeClr>
              </a:solidFill>
              <a:latin typeface="+mj-lt"/>
            </a:endParaRPr>
          </a:p>
        </p:txBody>
      </p:sp>
      <p:sp>
        <p:nvSpPr>
          <p:cNvPr id="22" name="TextBox 21">
            <a:extLst>
              <a:ext uri="{FF2B5EF4-FFF2-40B4-BE49-F238E27FC236}">
                <a16:creationId xmlns:a16="http://schemas.microsoft.com/office/drawing/2014/main" id="{F9D6D8D8-38CD-74DC-69D5-4151627CC8CD}"/>
              </a:ext>
            </a:extLst>
          </p:cNvPr>
          <p:cNvSpPr txBox="1"/>
          <p:nvPr/>
        </p:nvSpPr>
        <p:spPr>
          <a:xfrm>
            <a:off x="432177" y="1030713"/>
            <a:ext cx="4529438" cy="461665"/>
          </a:xfrm>
          <a:prstGeom prst="rect">
            <a:avLst/>
          </a:prstGeom>
          <a:noFill/>
        </p:spPr>
        <p:txBody>
          <a:bodyPr wrap="square">
            <a:spAutoFit/>
          </a:bodyPr>
          <a:lstStyle/>
          <a:p>
            <a:r>
              <a:rPr lang="en-US" sz="2400" b="1" dirty="0">
                <a:solidFill>
                  <a:srgbClr val="101010"/>
                </a:solidFill>
                <a:latin typeface="Inter"/>
              </a:rPr>
              <a:t>H</a:t>
            </a:r>
            <a:r>
              <a:rPr lang="en-IN" sz="2400" b="1" dirty="0">
                <a:solidFill>
                  <a:srgbClr val="101010"/>
                </a:solidFill>
                <a:latin typeface="Inter"/>
              </a:rPr>
              <a:t>UGE LOSSES FACED BY PAYTM</a:t>
            </a:r>
            <a:endParaRPr lang="en-IN" sz="2400" b="1" dirty="0"/>
          </a:p>
        </p:txBody>
      </p:sp>
      <p:pic>
        <p:nvPicPr>
          <p:cNvPr id="26" name="Picture 25">
            <a:extLst>
              <a:ext uri="{FF2B5EF4-FFF2-40B4-BE49-F238E27FC236}">
                <a16:creationId xmlns:a16="http://schemas.microsoft.com/office/drawing/2014/main" id="{14755B83-C4C4-7042-8F3D-70F70D5AA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4818" y="107609"/>
            <a:ext cx="2725004" cy="1684285"/>
          </a:xfrm>
          <a:prstGeom prst="rect">
            <a:avLst/>
          </a:prstGeom>
        </p:spPr>
      </p:pic>
    </p:spTree>
    <p:extLst>
      <p:ext uri="{BB962C8B-B14F-4D97-AF65-F5344CB8AC3E}">
        <p14:creationId xmlns:p14="http://schemas.microsoft.com/office/powerpoint/2010/main" val="947795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08DD98-34E6-51BD-F8A7-227C97F720F3}"/>
              </a:ext>
            </a:extLst>
          </p:cNvPr>
          <p:cNvSpPr txBox="1"/>
          <p:nvPr/>
        </p:nvSpPr>
        <p:spPr>
          <a:xfrm>
            <a:off x="3478348" y="121256"/>
            <a:ext cx="5235301" cy="646331"/>
          </a:xfrm>
          <a:prstGeom prst="rect">
            <a:avLst/>
          </a:prstGeom>
          <a:noFill/>
        </p:spPr>
        <p:txBody>
          <a:bodyPr wrap="square" rtlCol="0">
            <a:spAutoFit/>
          </a:bodyPr>
          <a:lstStyle/>
          <a:p>
            <a:pPr algn="ctr"/>
            <a:r>
              <a:rPr lang="en-US" sz="3600" b="1" u="sng" dirty="0">
                <a:solidFill>
                  <a:schemeClr val="accent1">
                    <a:lumMod val="75000"/>
                  </a:schemeClr>
                </a:solidFill>
              </a:rPr>
              <a:t>REVENUE MODEL</a:t>
            </a:r>
            <a:endParaRPr lang="en-IN" sz="3600" b="1" u="sng" dirty="0">
              <a:solidFill>
                <a:schemeClr val="accent1">
                  <a:lumMod val="75000"/>
                </a:schemeClr>
              </a:solidFill>
            </a:endParaRPr>
          </a:p>
        </p:txBody>
      </p:sp>
      <p:pic>
        <p:nvPicPr>
          <p:cNvPr id="7" name="Picture 6">
            <a:extLst>
              <a:ext uri="{FF2B5EF4-FFF2-40B4-BE49-F238E27FC236}">
                <a16:creationId xmlns:a16="http://schemas.microsoft.com/office/drawing/2014/main" id="{2121DCF0-8BED-77C3-EB76-C1F8BB3D3323}"/>
              </a:ext>
            </a:extLst>
          </p:cNvPr>
          <p:cNvPicPr>
            <a:picLocks noChangeAspect="1"/>
          </p:cNvPicPr>
          <p:nvPr/>
        </p:nvPicPr>
        <p:blipFill rotWithShape="1">
          <a:blip r:embed="rId2">
            <a:extLst>
              <a:ext uri="{28A0092B-C50C-407E-A947-70E740481C1C}">
                <a14:useLocalDpi xmlns:a14="http://schemas.microsoft.com/office/drawing/2010/main" val="0"/>
              </a:ext>
            </a:extLst>
          </a:blip>
          <a:srcRect t="12164" b="12479"/>
          <a:stretch/>
        </p:blipFill>
        <p:spPr>
          <a:xfrm>
            <a:off x="917893" y="1243922"/>
            <a:ext cx="10356209" cy="45645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a:extLst>
              <a:ext uri="{FF2B5EF4-FFF2-40B4-BE49-F238E27FC236}">
                <a16:creationId xmlns:a16="http://schemas.microsoft.com/office/drawing/2014/main" id="{2AC31270-208C-091F-16DC-5E783B89B9DE}"/>
              </a:ext>
            </a:extLst>
          </p:cNvPr>
          <p:cNvSpPr/>
          <p:nvPr/>
        </p:nvSpPr>
        <p:spPr>
          <a:xfrm>
            <a:off x="0" y="6750391"/>
            <a:ext cx="12192001" cy="10760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sp>
        <p:nvSpPr>
          <p:cNvPr id="9" name="Rectangle 8">
            <a:extLst>
              <a:ext uri="{FF2B5EF4-FFF2-40B4-BE49-F238E27FC236}">
                <a16:creationId xmlns:a16="http://schemas.microsoft.com/office/drawing/2014/main" id="{FF6B23F6-624A-1A35-39B5-D03BC3B2C0D5}"/>
              </a:ext>
            </a:extLst>
          </p:cNvPr>
          <p:cNvSpPr/>
          <p:nvPr/>
        </p:nvSpPr>
        <p:spPr>
          <a:xfrm>
            <a:off x="0" y="6670924"/>
            <a:ext cx="12192001" cy="10760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pic>
        <p:nvPicPr>
          <p:cNvPr id="10" name="Picture 9">
            <a:extLst>
              <a:ext uri="{FF2B5EF4-FFF2-40B4-BE49-F238E27FC236}">
                <a16:creationId xmlns:a16="http://schemas.microsoft.com/office/drawing/2014/main" id="{BB3F6B54-0B27-7161-0799-B676BFAFC5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99" y="5808428"/>
            <a:ext cx="1524001" cy="941963"/>
          </a:xfrm>
          <a:prstGeom prst="rect">
            <a:avLst/>
          </a:prstGeom>
        </p:spPr>
      </p:pic>
    </p:spTree>
    <p:extLst>
      <p:ext uri="{BB962C8B-B14F-4D97-AF65-F5344CB8AC3E}">
        <p14:creationId xmlns:p14="http://schemas.microsoft.com/office/powerpoint/2010/main" val="667183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14F2829-939B-B85E-4690-8191CF9A42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548" y="1280951"/>
            <a:ext cx="7556674" cy="47229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6A4CC390-5444-4373-AD32-424F6BEEC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2429" y="1706446"/>
            <a:ext cx="3512023" cy="38719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6C3A543F-CFCF-072E-BD7D-D01F8F159275}"/>
              </a:ext>
            </a:extLst>
          </p:cNvPr>
          <p:cNvSpPr txBox="1"/>
          <p:nvPr/>
        </p:nvSpPr>
        <p:spPr>
          <a:xfrm>
            <a:off x="3478348" y="121256"/>
            <a:ext cx="5235301" cy="646331"/>
          </a:xfrm>
          <a:prstGeom prst="rect">
            <a:avLst/>
          </a:prstGeom>
          <a:noFill/>
        </p:spPr>
        <p:txBody>
          <a:bodyPr wrap="square" rtlCol="0">
            <a:spAutoFit/>
          </a:bodyPr>
          <a:lstStyle/>
          <a:p>
            <a:pPr algn="ctr"/>
            <a:r>
              <a:rPr lang="en-US" sz="3600" b="1" u="sng" dirty="0">
                <a:solidFill>
                  <a:schemeClr val="accent1">
                    <a:lumMod val="75000"/>
                  </a:schemeClr>
                </a:solidFill>
              </a:rPr>
              <a:t>REVENUE MODEL</a:t>
            </a:r>
            <a:endParaRPr lang="en-IN" sz="3600" b="1" u="sng" dirty="0">
              <a:solidFill>
                <a:schemeClr val="accent1">
                  <a:lumMod val="75000"/>
                </a:schemeClr>
              </a:solidFill>
            </a:endParaRPr>
          </a:p>
        </p:txBody>
      </p:sp>
      <p:sp>
        <p:nvSpPr>
          <p:cNvPr id="5" name="Rectangle 4">
            <a:extLst>
              <a:ext uri="{FF2B5EF4-FFF2-40B4-BE49-F238E27FC236}">
                <a16:creationId xmlns:a16="http://schemas.microsoft.com/office/drawing/2014/main" id="{6C139303-F938-CA3A-7E48-15FA88B8AD95}"/>
              </a:ext>
            </a:extLst>
          </p:cNvPr>
          <p:cNvSpPr/>
          <p:nvPr/>
        </p:nvSpPr>
        <p:spPr>
          <a:xfrm>
            <a:off x="0" y="6750391"/>
            <a:ext cx="12192001" cy="10760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sp>
        <p:nvSpPr>
          <p:cNvPr id="6" name="Rectangle 5">
            <a:extLst>
              <a:ext uri="{FF2B5EF4-FFF2-40B4-BE49-F238E27FC236}">
                <a16:creationId xmlns:a16="http://schemas.microsoft.com/office/drawing/2014/main" id="{BCB3E81F-5624-D446-0681-FA37EB293740}"/>
              </a:ext>
            </a:extLst>
          </p:cNvPr>
          <p:cNvSpPr/>
          <p:nvPr/>
        </p:nvSpPr>
        <p:spPr>
          <a:xfrm>
            <a:off x="0" y="6642782"/>
            <a:ext cx="12192001" cy="10760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pic>
        <p:nvPicPr>
          <p:cNvPr id="7" name="Picture 6">
            <a:extLst>
              <a:ext uri="{FF2B5EF4-FFF2-40B4-BE49-F238E27FC236}">
                <a16:creationId xmlns:a16="http://schemas.microsoft.com/office/drawing/2014/main" id="{B29EB82A-454F-AE8D-C9FB-09970F78E4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7999" y="5808428"/>
            <a:ext cx="1524001" cy="941963"/>
          </a:xfrm>
          <a:prstGeom prst="rect">
            <a:avLst/>
          </a:prstGeom>
        </p:spPr>
      </p:pic>
    </p:spTree>
    <p:extLst>
      <p:ext uri="{BB962C8B-B14F-4D97-AF65-F5344CB8AC3E}">
        <p14:creationId xmlns:p14="http://schemas.microsoft.com/office/powerpoint/2010/main" val="3960722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A97F2D-4FD0-44BA-9B89-D42961565CFD}"/>
              </a:ext>
            </a:extLst>
          </p:cNvPr>
          <p:cNvPicPr>
            <a:picLocks noChangeAspect="1"/>
          </p:cNvPicPr>
          <p:nvPr/>
        </p:nvPicPr>
        <p:blipFill rotWithShape="1">
          <a:blip r:embed="rId2">
            <a:extLst>
              <a:ext uri="{28A0092B-C50C-407E-A947-70E740481C1C}">
                <a14:useLocalDpi xmlns:a14="http://schemas.microsoft.com/office/drawing/2010/main" val="0"/>
              </a:ext>
            </a:extLst>
          </a:blip>
          <a:srcRect t="16352" b="9504"/>
          <a:stretch/>
        </p:blipFill>
        <p:spPr>
          <a:xfrm>
            <a:off x="1000974" y="1382943"/>
            <a:ext cx="10190051" cy="43604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140C27FF-3EAB-88CD-102B-A70C3251F970}"/>
              </a:ext>
            </a:extLst>
          </p:cNvPr>
          <p:cNvSpPr txBox="1"/>
          <p:nvPr/>
        </p:nvSpPr>
        <p:spPr>
          <a:xfrm>
            <a:off x="3478347" y="121256"/>
            <a:ext cx="5235301" cy="646331"/>
          </a:xfrm>
          <a:prstGeom prst="rect">
            <a:avLst/>
          </a:prstGeom>
          <a:noFill/>
        </p:spPr>
        <p:txBody>
          <a:bodyPr wrap="square" rtlCol="0">
            <a:spAutoFit/>
          </a:bodyPr>
          <a:lstStyle/>
          <a:p>
            <a:pPr algn="ctr"/>
            <a:r>
              <a:rPr lang="en-US" sz="3600" b="1" u="sng" dirty="0">
                <a:solidFill>
                  <a:schemeClr val="accent1">
                    <a:lumMod val="75000"/>
                  </a:schemeClr>
                </a:solidFill>
              </a:rPr>
              <a:t>METRICS</a:t>
            </a:r>
            <a:endParaRPr lang="en-IN" sz="3600" b="1" u="sng" dirty="0">
              <a:solidFill>
                <a:schemeClr val="accent1">
                  <a:lumMod val="75000"/>
                </a:schemeClr>
              </a:solidFill>
            </a:endParaRPr>
          </a:p>
        </p:txBody>
      </p:sp>
      <p:sp>
        <p:nvSpPr>
          <p:cNvPr id="6" name="Rectangle 5">
            <a:extLst>
              <a:ext uri="{FF2B5EF4-FFF2-40B4-BE49-F238E27FC236}">
                <a16:creationId xmlns:a16="http://schemas.microsoft.com/office/drawing/2014/main" id="{D8CE95DF-A854-C919-0885-F3858A35A414}"/>
              </a:ext>
            </a:extLst>
          </p:cNvPr>
          <p:cNvSpPr/>
          <p:nvPr/>
        </p:nvSpPr>
        <p:spPr>
          <a:xfrm>
            <a:off x="0" y="6750391"/>
            <a:ext cx="12192001" cy="10760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sp>
        <p:nvSpPr>
          <p:cNvPr id="8" name="Rectangle 7">
            <a:extLst>
              <a:ext uri="{FF2B5EF4-FFF2-40B4-BE49-F238E27FC236}">
                <a16:creationId xmlns:a16="http://schemas.microsoft.com/office/drawing/2014/main" id="{6C826E84-E3E7-0B96-26C9-2944F800B209}"/>
              </a:ext>
            </a:extLst>
          </p:cNvPr>
          <p:cNvSpPr/>
          <p:nvPr/>
        </p:nvSpPr>
        <p:spPr>
          <a:xfrm>
            <a:off x="0" y="6642782"/>
            <a:ext cx="12192001" cy="10760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pic>
        <p:nvPicPr>
          <p:cNvPr id="9" name="Picture 8">
            <a:extLst>
              <a:ext uri="{FF2B5EF4-FFF2-40B4-BE49-F238E27FC236}">
                <a16:creationId xmlns:a16="http://schemas.microsoft.com/office/drawing/2014/main" id="{5B3E7006-0120-2854-47F0-2967128E1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99" y="5808428"/>
            <a:ext cx="1524001" cy="941963"/>
          </a:xfrm>
          <a:prstGeom prst="rect">
            <a:avLst/>
          </a:prstGeom>
        </p:spPr>
      </p:pic>
    </p:spTree>
    <p:extLst>
      <p:ext uri="{BB962C8B-B14F-4D97-AF65-F5344CB8AC3E}">
        <p14:creationId xmlns:p14="http://schemas.microsoft.com/office/powerpoint/2010/main" val="3373942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71BE59-9EE4-22E9-8B80-28F6F5C793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064" y="1219810"/>
            <a:ext cx="10613871" cy="4418379"/>
          </a:xfrm>
          <a:prstGeom prst="rect">
            <a:avLst/>
          </a:prstGeom>
          <a:ln>
            <a:noFill/>
          </a:ln>
          <a:effectLst>
            <a:softEdge rad="112500"/>
          </a:effectLst>
        </p:spPr>
      </p:pic>
      <p:sp>
        <p:nvSpPr>
          <p:cNvPr id="3" name="TextBox 2">
            <a:extLst>
              <a:ext uri="{FF2B5EF4-FFF2-40B4-BE49-F238E27FC236}">
                <a16:creationId xmlns:a16="http://schemas.microsoft.com/office/drawing/2014/main" id="{3B9FED30-8678-9EF6-085F-2969A91A67A4}"/>
              </a:ext>
            </a:extLst>
          </p:cNvPr>
          <p:cNvSpPr txBox="1"/>
          <p:nvPr/>
        </p:nvSpPr>
        <p:spPr>
          <a:xfrm>
            <a:off x="3478343" y="215218"/>
            <a:ext cx="5235301" cy="646331"/>
          </a:xfrm>
          <a:prstGeom prst="rect">
            <a:avLst/>
          </a:prstGeom>
          <a:noFill/>
        </p:spPr>
        <p:txBody>
          <a:bodyPr wrap="square" rtlCol="0">
            <a:spAutoFit/>
          </a:bodyPr>
          <a:lstStyle/>
          <a:p>
            <a:pPr algn="ctr"/>
            <a:r>
              <a:rPr lang="en-US" sz="3600" b="1" u="sng" dirty="0">
                <a:solidFill>
                  <a:schemeClr val="accent1">
                    <a:lumMod val="75000"/>
                  </a:schemeClr>
                </a:solidFill>
              </a:rPr>
              <a:t>PAYTM GROWTH</a:t>
            </a:r>
            <a:endParaRPr lang="en-IN" sz="3600" b="1" u="sng" dirty="0">
              <a:solidFill>
                <a:schemeClr val="accent1">
                  <a:lumMod val="75000"/>
                </a:schemeClr>
              </a:solidFill>
            </a:endParaRPr>
          </a:p>
        </p:txBody>
      </p:sp>
      <p:sp>
        <p:nvSpPr>
          <p:cNvPr id="4" name="Rectangle 3">
            <a:extLst>
              <a:ext uri="{FF2B5EF4-FFF2-40B4-BE49-F238E27FC236}">
                <a16:creationId xmlns:a16="http://schemas.microsoft.com/office/drawing/2014/main" id="{76617762-DF80-8349-129C-D0CE4A47724E}"/>
              </a:ext>
            </a:extLst>
          </p:cNvPr>
          <p:cNvSpPr/>
          <p:nvPr/>
        </p:nvSpPr>
        <p:spPr>
          <a:xfrm>
            <a:off x="0" y="6750391"/>
            <a:ext cx="12192001" cy="10760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sp>
        <p:nvSpPr>
          <p:cNvPr id="6" name="Rectangle 5">
            <a:extLst>
              <a:ext uri="{FF2B5EF4-FFF2-40B4-BE49-F238E27FC236}">
                <a16:creationId xmlns:a16="http://schemas.microsoft.com/office/drawing/2014/main" id="{C5A2F17E-ED4E-CDC3-CB6F-4950F4BA5D77}"/>
              </a:ext>
            </a:extLst>
          </p:cNvPr>
          <p:cNvSpPr/>
          <p:nvPr/>
        </p:nvSpPr>
        <p:spPr>
          <a:xfrm>
            <a:off x="-5" y="6642782"/>
            <a:ext cx="12192001" cy="10760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pic>
        <p:nvPicPr>
          <p:cNvPr id="8" name="Picture 7">
            <a:extLst>
              <a:ext uri="{FF2B5EF4-FFF2-40B4-BE49-F238E27FC236}">
                <a16:creationId xmlns:a16="http://schemas.microsoft.com/office/drawing/2014/main" id="{B5215953-8781-57B7-D61A-C2F79E352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99" y="5808428"/>
            <a:ext cx="1524001" cy="941963"/>
          </a:xfrm>
          <a:prstGeom prst="rect">
            <a:avLst/>
          </a:prstGeom>
        </p:spPr>
      </p:pic>
    </p:spTree>
    <p:extLst>
      <p:ext uri="{BB962C8B-B14F-4D97-AF65-F5344CB8AC3E}">
        <p14:creationId xmlns:p14="http://schemas.microsoft.com/office/powerpoint/2010/main" val="240397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D33756D-31C2-09A4-2D90-A271C1B9CE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82944">
            <a:off x="671912" y="1275342"/>
            <a:ext cx="7327895" cy="11525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20">
            <a:extLst>
              <a:ext uri="{FF2B5EF4-FFF2-40B4-BE49-F238E27FC236}">
                <a16:creationId xmlns:a16="http://schemas.microsoft.com/office/drawing/2014/main" id="{259F6CE0-4BC9-9BB1-4206-30D8DE3211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515">
            <a:off x="409651" y="4931251"/>
            <a:ext cx="9698598" cy="904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20861CB8-2766-4B72-DBD8-993BFCEFCC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146413">
            <a:off x="3531236" y="3420980"/>
            <a:ext cx="8354644" cy="1123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EF6D2C1C-265A-AAAF-F041-30A6E5315D90}"/>
              </a:ext>
            </a:extLst>
          </p:cNvPr>
          <p:cNvSpPr txBox="1"/>
          <p:nvPr/>
        </p:nvSpPr>
        <p:spPr>
          <a:xfrm>
            <a:off x="3478349" y="176263"/>
            <a:ext cx="5235301" cy="584775"/>
          </a:xfrm>
          <a:prstGeom prst="rect">
            <a:avLst/>
          </a:prstGeom>
          <a:noFill/>
        </p:spPr>
        <p:txBody>
          <a:bodyPr wrap="square" rtlCol="0">
            <a:spAutoFit/>
          </a:bodyPr>
          <a:lstStyle/>
          <a:p>
            <a:pPr algn="ctr"/>
            <a:r>
              <a:rPr lang="en-US" sz="3200" b="1" u="sng" dirty="0">
                <a:solidFill>
                  <a:schemeClr val="accent1">
                    <a:lumMod val="75000"/>
                  </a:schemeClr>
                </a:solidFill>
              </a:rPr>
              <a:t>PAYTM IN MEDIA</a:t>
            </a:r>
            <a:endParaRPr lang="en-IN" sz="3200" b="1" u="sng" dirty="0">
              <a:solidFill>
                <a:schemeClr val="accent1">
                  <a:lumMod val="75000"/>
                </a:schemeClr>
              </a:solidFill>
            </a:endParaRPr>
          </a:p>
        </p:txBody>
      </p:sp>
      <p:pic>
        <p:nvPicPr>
          <p:cNvPr id="6" name="Picture 5">
            <a:extLst>
              <a:ext uri="{FF2B5EF4-FFF2-40B4-BE49-F238E27FC236}">
                <a16:creationId xmlns:a16="http://schemas.microsoft.com/office/drawing/2014/main" id="{E9EB3B00-D658-EE59-CD4E-75367DD0BF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298361">
            <a:off x="302818" y="2801910"/>
            <a:ext cx="5936398" cy="10439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CECCA350-C9F0-E3A8-AEAC-DA8A53523015}"/>
              </a:ext>
            </a:extLst>
          </p:cNvPr>
          <p:cNvSpPr/>
          <p:nvPr/>
        </p:nvSpPr>
        <p:spPr>
          <a:xfrm>
            <a:off x="0" y="6750391"/>
            <a:ext cx="12192001" cy="10760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sp>
        <p:nvSpPr>
          <p:cNvPr id="7" name="Rectangle 6">
            <a:extLst>
              <a:ext uri="{FF2B5EF4-FFF2-40B4-BE49-F238E27FC236}">
                <a16:creationId xmlns:a16="http://schemas.microsoft.com/office/drawing/2014/main" id="{9E57D304-AF8F-4A98-7423-13909CF629CA}"/>
              </a:ext>
            </a:extLst>
          </p:cNvPr>
          <p:cNvSpPr/>
          <p:nvPr/>
        </p:nvSpPr>
        <p:spPr>
          <a:xfrm>
            <a:off x="0" y="6642782"/>
            <a:ext cx="12192001" cy="10760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pic>
        <p:nvPicPr>
          <p:cNvPr id="8" name="Picture 7">
            <a:extLst>
              <a:ext uri="{FF2B5EF4-FFF2-40B4-BE49-F238E27FC236}">
                <a16:creationId xmlns:a16="http://schemas.microsoft.com/office/drawing/2014/main" id="{A9AC6D8B-6D0F-451C-B2FC-085957782A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7999" y="5808428"/>
            <a:ext cx="1524001" cy="941963"/>
          </a:xfrm>
          <a:prstGeom prst="rect">
            <a:avLst/>
          </a:prstGeom>
        </p:spPr>
      </p:pic>
    </p:spTree>
    <p:extLst>
      <p:ext uri="{BB962C8B-B14F-4D97-AF65-F5344CB8AC3E}">
        <p14:creationId xmlns:p14="http://schemas.microsoft.com/office/powerpoint/2010/main" val="2914470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9A0B750-81B0-B5F2-2A1F-53B01FDBF3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6226" y="1131907"/>
            <a:ext cx="4279251" cy="25073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Picture 24">
            <a:extLst>
              <a:ext uri="{FF2B5EF4-FFF2-40B4-BE49-F238E27FC236}">
                <a16:creationId xmlns:a16="http://schemas.microsoft.com/office/drawing/2014/main" id="{09776622-2CAB-9D9B-CA44-9ED5973A7F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713650" y="1048501"/>
            <a:ext cx="3252124" cy="32949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Picture 28">
            <a:extLst>
              <a:ext uri="{FF2B5EF4-FFF2-40B4-BE49-F238E27FC236}">
                <a16:creationId xmlns:a16="http://schemas.microsoft.com/office/drawing/2014/main" id="{B5E1486F-4679-0D82-1022-38708E7817E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27915" y="1217802"/>
            <a:ext cx="3201507" cy="37255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Picture 30">
            <a:extLst>
              <a:ext uri="{FF2B5EF4-FFF2-40B4-BE49-F238E27FC236}">
                <a16:creationId xmlns:a16="http://schemas.microsoft.com/office/drawing/2014/main" id="{75000FFB-EB68-D8D9-6C96-EFBA551423C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13011" y="4010104"/>
            <a:ext cx="2530676" cy="2447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F9DE7221-5F3C-B4A6-46EB-989CA5E7DD72}"/>
              </a:ext>
            </a:extLst>
          </p:cNvPr>
          <p:cNvSpPr txBox="1"/>
          <p:nvPr/>
        </p:nvSpPr>
        <p:spPr>
          <a:xfrm>
            <a:off x="3478349" y="176263"/>
            <a:ext cx="5235301" cy="584775"/>
          </a:xfrm>
          <a:prstGeom prst="rect">
            <a:avLst/>
          </a:prstGeom>
          <a:noFill/>
        </p:spPr>
        <p:txBody>
          <a:bodyPr wrap="square" rtlCol="0">
            <a:spAutoFit/>
          </a:bodyPr>
          <a:lstStyle/>
          <a:p>
            <a:pPr algn="ctr"/>
            <a:r>
              <a:rPr lang="en-US" sz="3200" b="1" u="sng" dirty="0">
                <a:solidFill>
                  <a:schemeClr val="accent1">
                    <a:lumMod val="75000"/>
                  </a:schemeClr>
                </a:solidFill>
              </a:rPr>
              <a:t>CUSTOMER DEMOGRAPHICS</a:t>
            </a:r>
            <a:endParaRPr lang="en-IN" sz="3200" b="1" u="sng" dirty="0">
              <a:solidFill>
                <a:schemeClr val="accent1">
                  <a:lumMod val="75000"/>
                </a:schemeClr>
              </a:solidFill>
            </a:endParaRPr>
          </a:p>
        </p:txBody>
      </p:sp>
      <p:sp>
        <p:nvSpPr>
          <p:cNvPr id="3" name="Rectangle 2">
            <a:extLst>
              <a:ext uri="{FF2B5EF4-FFF2-40B4-BE49-F238E27FC236}">
                <a16:creationId xmlns:a16="http://schemas.microsoft.com/office/drawing/2014/main" id="{66906A09-3020-B1E4-9668-3125B68178E1}"/>
              </a:ext>
            </a:extLst>
          </p:cNvPr>
          <p:cNvSpPr/>
          <p:nvPr/>
        </p:nvSpPr>
        <p:spPr>
          <a:xfrm>
            <a:off x="0" y="6750391"/>
            <a:ext cx="12192001" cy="10760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sp>
        <p:nvSpPr>
          <p:cNvPr id="4" name="Rectangle 3">
            <a:extLst>
              <a:ext uri="{FF2B5EF4-FFF2-40B4-BE49-F238E27FC236}">
                <a16:creationId xmlns:a16="http://schemas.microsoft.com/office/drawing/2014/main" id="{7ED89C24-1669-E5C6-C6F1-C110587C79D9}"/>
              </a:ext>
            </a:extLst>
          </p:cNvPr>
          <p:cNvSpPr/>
          <p:nvPr/>
        </p:nvSpPr>
        <p:spPr>
          <a:xfrm>
            <a:off x="-2" y="6646614"/>
            <a:ext cx="12192001" cy="10760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pic>
        <p:nvPicPr>
          <p:cNvPr id="5" name="Picture 4">
            <a:extLst>
              <a:ext uri="{FF2B5EF4-FFF2-40B4-BE49-F238E27FC236}">
                <a16:creationId xmlns:a16="http://schemas.microsoft.com/office/drawing/2014/main" id="{3996DAA7-7333-1DB2-C56E-2B66BAA660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7999" y="5808428"/>
            <a:ext cx="1524001" cy="941963"/>
          </a:xfrm>
          <a:prstGeom prst="rect">
            <a:avLst/>
          </a:prstGeom>
        </p:spPr>
      </p:pic>
    </p:spTree>
    <p:extLst>
      <p:ext uri="{BB962C8B-B14F-4D97-AF65-F5344CB8AC3E}">
        <p14:creationId xmlns:p14="http://schemas.microsoft.com/office/powerpoint/2010/main" val="4197232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930A84-0F08-5E90-D02F-92474D10E617}"/>
              </a:ext>
            </a:extLst>
          </p:cNvPr>
          <p:cNvSpPr txBox="1"/>
          <p:nvPr/>
        </p:nvSpPr>
        <p:spPr>
          <a:xfrm>
            <a:off x="3478349" y="148968"/>
            <a:ext cx="5235301" cy="584775"/>
          </a:xfrm>
          <a:prstGeom prst="rect">
            <a:avLst/>
          </a:prstGeom>
          <a:noFill/>
        </p:spPr>
        <p:txBody>
          <a:bodyPr wrap="square" rtlCol="0">
            <a:spAutoFit/>
          </a:bodyPr>
          <a:lstStyle/>
          <a:p>
            <a:pPr algn="ctr"/>
            <a:r>
              <a:rPr lang="en-US" sz="3200" b="1" u="sng" dirty="0">
                <a:solidFill>
                  <a:schemeClr val="accent1">
                    <a:lumMod val="75000"/>
                  </a:schemeClr>
                </a:solidFill>
              </a:rPr>
              <a:t>COMPETITORS</a:t>
            </a:r>
            <a:endParaRPr lang="en-IN" sz="3200" b="1" u="sng" dirty="0">
              <a:solidFill>
                <a:schemeClr val="accent1">
                  <a:lumMod val="75000"/>
                </a:schemeClr>
              </a:solidFill>
            </a:endParaRPr>
          </a:p>
        </p:txBody>
      </p:sp>
      <p:pic>
        <p:nvPicPr>
          <p:cNvPr id="9" name="Picture 8">
            <a:extLst>
              <a:ext uri="{FF2B5EF4-FFF2-40B4-BE49-F238E27FC236}">
                <a16:creationId xmlns:a16="http://schemas.microsoft.com/office/drawing/2014/main" id="{A4DB586E-8983-3F83-1EFD-8B7A556B2F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968" y="988904"/>
            <a:ext cx="9366062" cy="48801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ectangle 9">
            <a:extLst>
              <a:ext uri="{FF2B5EF4-FFF2-40B4-BE49-F238E27FC236}">
                <a16:creationId xmlns:a16="http://schemas.microsoft.com/office/drawing/2014/main" id="{DE8ACFE1-EBEE-4C0A-48A3-B05A1B498C43}"/>
              </a:ext>
            </a:extLst>
          </p:cNvPr>
          <p:cNvSpPr/>
          <p:nvPr/>
        </p:nvSpPr>
        <p:spPr>
          <a:xfrm>
            <a:off x="0" y="6750391"/>
            <a:ext cx="12192001" cy="10760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sp>
        <p:nvSpPr>
          <p:cNvPr id="11" name="Rectangle 10">
            <a:extLst>
              <a:ext uri="{FF2B5EF4-FFF2-40B4-BE49-F238E27FC236}">
                <a16:creationId xmlns:a16="http://schemas.microsoft.com/office/drawing/2014/main" id="{C4A7F2B9-B546-AF0E-D6EB-255A4EA55E01}"/>
              </a:ext>
            </a:extLst>
          </p:cNvPr>
          <p:cNvSpPr/>
          <p:nvPr/>
        </p:nvSpPr>
        <p:spPr>
          <a:xfrm>
            <a:off x="0" y="6642782"/>
            <a:ext cx="12192001" cy="10760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pic>
        <p:nvPicPr>
          <p:cNvPr id="12" name="Picture 11">
            <a:extLst>
              <a:ext uri="{FF2B5EF4-FFF2-40B4-BE49-F238E27FC236}">
                <a16:creationId xmlns:a16="http://schemas.microsoft.com/office/drawing/2014/main" id="{F8BF252E-821B-018A-43BA-27915F3B4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99" y="5808428"/>
            <a:ext cx="1524001" cy="941963"/>
          </a:xfrm>
          <a:prstGeom prst="rect">
            <a:avLst/>
          </a:prstGeom>
        </p:spPr>
      </p:pic>
    </p:spTree>
    <p:extLst>
      <p:ext uri="{BB962C8B-B14F-4D97-AF65-F5344CB8AC3E}">
        <p14:creationId xmlns:p14="http://schemas.microsoft.com/office/powerpoint/2010/main" val="3798260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46BA1C-4978-438A-5438-C1BAB1A99CDF}"/>
              </a:ext>
            </a:extLst>
          </p:cNvPr>
          <p:cNvSpPr txBox="1"/>
          <p:nvPr/>
        </p:nvSpPr>
        <p:spPr>
          <a:xfrm>
            <a:off x="3478349" y="148968"/>
            <a:ext cx="5235301" cy="707886"/>
          </a:xfrm>
          <a:prstGeom prst="rect">
            <a:avLst/>
          </a:prstGeom>
          <a:noFill/>
        </p:spPr>
        <p:txBody>
          <a:bodyPr wrap="square" rtlCol="0">
            <a:spAutoFit/>
          </a:bodyPr>
          <a:lstStyle/>
          <a:p>
            <a:pPr algn="ctr"/>
            <a:r>
              <a:rPr lang="en-US" sz="4000" b="1" u="sng" dirty="0">
                <a:solidFill>
                  <a:schemeClr val="accent1">
                    <a:lumMod val="75000"/>
                  </a:schemeClr>
                </a:solidFill>
              </a:rPr>
              <a:t>COMPETITORS</a:t>
            </a:r>
            <a:endParaRPr lang="en-IN" sz="4000" b="1" u="sng" dirty="0">
              <a:solidFill>
                <a:schemeClr val="accent1">
                  <a:lumMod val="75000"/>
                </a:schemeClr>
              </a:solidFill>
            </a:endParaRPr>
          </a:p>
        </p:txBody>
      </p:sp>
      <p:pic>
        <p:nvPicPr>
          <p:cNvPr id="8" name="Picture 7">
            <a:extLst>
              <a:ext uri="{FF2B5EF4-FFF2-40B4-BE49-F238E27FC236}">
                <a16:creationId xmlns:a16="http://schemas.microsoft.com/office/drawing/2014/main" id="{2A1CCB27-C972-F905-78E3-7DBF8EBE2157}"/>
              </a:ext>
            </a:extLst>
          </p:cNvPr>
          <p:cNvPicPr>
            <a:picLocks noChangeAspect="1"/>
          </p:cNvPicPr>
          <p:nvPr/>
        </p:nvPicPr>
        <p:blipFill rotWithShape="1">
          <a:blip r:embed="rId2">
            <a:extLst>
              <a:ext uri="{28A0092B-C50C-407E-A947-70E740481C1C}">
                <a14:useLocalDpi xmlns:a14="http://schemas.microsoft.com/office/drawing/2010/main" val="0"/>
              </a:ext>
            </a:extLst>
          </a:blip>
          <a:srcRect l="15203" t="24219" r="16590" b="23111"/>
          <a:stretch/>
        </p:blipFill>
        <p:spPr>
          <a:xfrm>
            <a:off x="907427" y="2308605"/>
            <a:ext cx="2570922" cy="1985231"/>
          </a:xfrm>
          <a:prstGeom prst="rect">
            <a:avLst/>
          </a:prstGeom>
        </p:spPr>
      </p:pic>
      <p:pic>
        <p:nvPicPr>
          <p:cNvPr id="16" name="Picture 15">
            <a:extLst>
              <a:ext uri="{FF2B5EF4-FFF2-40B4-BE49-F238E27FC236}">
                <a16:creationId xmlns:a16="http://schemas.microsoft.com/office/drawing/2014/main" id="{6DC63FC4-E8AB-50A8-E31B-A23342E44F18}"/>
              </a:ext>
            </a:extLst>
          </p:cNvPr>
          <p:cNvPicPr>
            <a:picLocks noChangeAspect="1"/>
          </p:cNvPicPr>
          <p:nvPr/>
        </p:nvPicPr>
        <p:blipFill rotWithShape="1">
          <a:blip r:embed="rId3">
            <a:extLst>
              <a:ext uri="{28A0092B-C50C-407E-A947-70E740481C1C}">
                <a14:useLocalDpi xmlns:a14="http://schemas.microsoft.com/office/drawing/2010/main" val="0"/>
              </a:ext>
            </a:extLst>
          </a:blip>
          <a:srcRect l="8003" t="31034" r="6843" b="31105"/>
          <a:stretch/>
        </p:blipFill>
        <p:spPr>
          <a:xfrm>
            <a:off x="4645231" y="1496153"/>
            <a:ext cx="4068419" cy="1205948"/>
          </a:xfrm>
          <a:prstGeom prst="rect">
            <a:avLst/>
          </a:prstGeom>
        </p:spPr>
      </p:pic>
      <p:pic>
        <p:nvPicPr>
          <p:cNvPr id="21" name="Picture 20">
            <a:extLst>
              <a:ext uri="{FF2B5EF4-FFF2-40B4-BE49-F238E27FC236}">
                <a16:creationId xmlns:a16="http://schemas.microsoft.com/office/drawing/2014/main" id="{1477B0FD-880B-283F-2BC4-36C966F5DF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7977" y="3674025"/>
            <a:ext cx="4999781" cy="666061"/>
          </a:xfrm>
          <a:prstGeom prst="rect">
            <a:avLst/>
          </a:prstGeom>
        </p:spPr>
      </p:pic>
      <p:pic>
        <p:nvPicPr>
          <p:cNvPr id="23" name="Picture 22">
            <a:extLst>
              <a:ext uri="{FF2B5EF4-FFF2-40B4-BE49-F238E27FC236}">
                <a16:creationId xmlns:a16="http://schemas.microsoft.com/office/drawing/2014/main" id="{6166BE24-40A0-10E0-609A-CDB756DF6E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4880" y="5071073"/>
            <a:ext cx="3760701" cy="722759"/>
          </a:xfrm>
          <a:prstGeom prst="rect">
            <a:avLst/>
          </a:prstGeom>
        </p:spPr>
      </p:pic>
      <p:sp>
        <p:nvSpPr>
          <p:cNvPr id="24" name="Rectangle 23">
            <a:extLst>
              <a:ext uri="{FF2B5EF4-FFF2-40B4-BE49-F238E27FC236}">
                <a16:creationId xmlns:a16="http://schemas.microsoft.com/office/drawing/2014/main" id="{3F99F0A3-070D-6410-B46E-C78998E39788}"/>
              </a:ext>
            </a:extLst>
          </p:cNvPr>
          <p:cNvSpPr/>
          <p:nvPr/>
        </p:nvSpPr>
        <p:spPr>
          <a:xfrm>
            <a:off x="0" y="6750391"/>
            <a:ext cx="12192001" cy="10760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sp>
        <p:nvSpPr>
          <p:cNvPr id="25" name="Rectangle 24">
            <a:extLst>
              <a:ext uri="{FF2B5EF4-FFF2-40B4-BE49-F238E27FC236}">
                <a16:creationId xmlns:a16="http://schemas.microsoft.com/office/drawing/2014/main" id="{545E3B71-DE5F-16A3-C981-31300C8DC1DE}"/>
              </a:ext>
            </a:extLst>
          </p:cNvPr>
          <p:cNvSpPr/>
          <p:nvPr/>
        </p:nvSpPr>
        <p:spPr>
          <a:xfrm>
            <a:off x="0" y="6642782"/>
            <a:ext cx="12192001" cy="10760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pic>
        <p:nvPicPr>
          <p:cNvPr id="26" name="Picture 25">
            <a:extLst>
              <a:ext uri="{FF2B5EF4-FFF2-40B4-BE49-F238E27FC236}">
                <a16:creationId xmlns:a16="http://schemas.microsoft.com/office/drawing/2014/main" id="{D4D25443-977B-8C47-DE3F-9882588A5F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7999" y="5808428"/>
            <a:ext cx="1524001" cy="941963"/>
          </a:xfrm>
          <a:prstGeom prst="rect">
            <a:avLst/>
          </a:prstGeom>
        </p:spPr>
      </p:pic>
    </p:spTree>
    <p:extLst>
      <p:ext uri="{BB962C8B-B14F-4D97-AF65-F5344CB8AC3E}">
        <p14:creationId xmlns:p14="http://schemas.microsoft.com/office/powerpoint/2010/main" val="1137966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A8313C-1FC1-482A-21CD-B769AFD81CB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0000"/>
                    </a14:imgEffect>
                    <a14:imgEffect>
                      <a14:brightnessContrast contrast="10000"/>
                    </a14:imgEffect>
                  </a14:imgLayer>
                </a14:imgProps>
              </a:ext>
              <a:ext uri="{28A0092B-C50C-407E-A947-70E740481C1C}">
                <a14:useLocalDpi xmlns:a14="http://schemas.microsoft.com/office/drawing/2010/main" val="0"/>
              </a:ext>
            </a:extLst>
          </a:blip>
          <a:srcRect/>
          <a:stretch/>
        </p:blipFill>
        <p:spPr>
          <a:xfrm>
            <a:off x="1574920" y="922364"/>
            <a:ext cx="9042154" cy="50132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FDF0A1E8-50B0-4284-CC8E-CEBF80C5FDFC}"/>
              </a:ext>
            </a:extLst>
          </p:cNvPr>
          <p:cNvSpPr txBox="1"/>
          <p:nvPr/>
        </p:nvSpPr>
        <p:spPr>
          <a:xfrm>
            <a:off x="3478346" y="119261"/>
            <a:ext cx="5235301" cy="584775"/>
          </a:xfrm>
          <a:prstGeom prst="rect">
            <a:avLst/>
          </a:prstGeom>
          <a:noFill/>
        </p:spPr>
        <p:txBody>
          <a:bodyPr wrap="square" rtlCol="0">
            <a:spAutoFit/>
          </a:bodyPr>
          <a:lstStyle/>
          <a:p>
            <a:pPr algn="ctr"/>
            <a:r>
              <a:rPr lang="en-US" sz="3200" b="1" u="sng" dirty="0">
                <a:solidFill>
                  <a:schemeClr val="accent1">
                    <a:lumMod val="75000"/>
                  </a:schemeClr>
                </a:solidFill>
              </a:rPr>
              <a:t>MARKET POSITION</a:t>
            </a:r>
            <a:endParaRPr lang="en-IN" sz="3200" b="1" u="sng" dirty="0">
              <a:solidFill>
                <a:schemeClr val="accent1">
                  <a:lumMod val="75000"/>
                </a:schemeClr>
              </a:solidFill>
            </a:endParaRPr>
          </a:p>
        </p:txBody>
      </p:sp>
      <p:sp>
        <p:nvSpPr>
          <p:cNvPr id="3" name="Rectangle 2">
            <a:extLst>
              <a:ext uri="{FF2B5EF4-FFF2-40B4-BE49-F238E27FC236}">
                <a16:creationId xmlns:a16="http://schemas.microsoft.com/office/drawing/2014/main" id="{1895278C-BFAA-6FF8-E420-0D74C54B993E}"/>
              </a:ext>
            </a:extLst>
          </p:cNvPr>
          <p:cNvSpPr/>
          <p:nvPr/>
        </p:nvSpPr>
        <p:spPr>
          <a:xfrm>
            <a:off x="0" y="6750391"/>
            <a:ext cx="12192001" cy="10760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sp>
        <p:nvSpPr>
          <p:cNvPr id="7" name="Rectangle 6">
            <a:extLst>
              <a:ext uri="{FF2B5EF4-FFF2-40B4-BE49-F238E27FC236}">
                <a16:creationId xmlns:a16="http://schemas.microsoft.com/office/drawing/2014/main" id="{C0AB94EF-554E-5D6A-815C-11AC6C07A933}"/>
              </a:ext>
            </a:extLst>
          </p:cNvPr>
          <p:cNvSpPr/>
          <p:nvPr/>
        </p:nvSpPr>
        <p:spPr>
          <a:xfrm>
            <a:off x="-5" y="6642782"/>
            <a:ext cx="12192001" cy="10760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pic>
        <p:nvPicPr>
          <p:cNvPr id="8" name="Picture 7">
            <a:extLst>
              <a:ext uri="{FF2B5EF4-FFF2-40B4-BE49-F238E27FC236}">
                <a16:creationId xmlns:a16="http://schemas.microsoft.com/office/drawing/2014/main" id="{40E359B9-84BA-0069-AFED-37E02257CB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7999" y="5808428"/>
            <a:ext cx="1524001" cy="941963"/>
          </a:xfrm>
          <a:prstGeom prst="rect">
            <a:avLst/>
          </a:prstGeom>
        </p:spPr>
      </p:pic>
    </p:spTree>
    <p:extLst>
      <p:ext uri="{BB962C8B-B14F-4D97-AF65-F5344CB8AC3E}">
        <p14:creationId xmlns:p14="http://schemas.microsoft.com/office/powerpoint/2010/main" val="992088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3DE6543-E2D9-351D-FB72-2C17B9B54DA5}"/>
              </a:ext>
            </a:extLst>
          </p:cNvPr>
          <p:cNvSpPr txBox="1"/>
          <p:nvPr/>
        </p:nvSpPr>
        <p:spPr>
          <a:xfrm>
            <a:off x="547464" y="1283474"/>
            <a:ext cx="6795032" cy="1631216"/>
          </a:xfrm>
          <a:prstGeom prst="rect">
            <a:avLst/>
          </a:prstGeom>
          <a:noFill/>
        </p:spPr>
        <p:txBody>
          <a:bodyPr wrap="square" rtlCol="0">
            <a:spAutoFit/>
          </a:bodyPr>
          <a:lstStyle/>
          <a:p>
            <a:r>
              <a:rPr lang="en-US" sz="2000" b="1" u="sng" dirty="0">
                <a:solidFill>
                  <a:schemeClr val="accent1">
                    <a:lumMod val="75000"/>
                  </a:schemeClr>
                </a:solidFill>
                <a:latin typeface="Inter"/>
              </a:rPr>
              <a:t>PRICE TO SALES RATIO IS TOO HIGH</a:t>
            </a:r>
          </a:p>
          <a:p>
            <a:br>
              <a:rPr lang="en-US" sz="2000" dirty="0">
                <a:latin typeface="Inter"/>
              </a:rPr>
            </a:br>
            <a:r>
              <a:rPr lang="en-US" sz="2000" dirty="0">
                <a:latin typeface="Inter"/>
              </a:rPr>
              <a:t>As of today, it's overall valuation is 113606.72 crores with a sales of 2600 crores. This means that Paytm is worth what it will be earning in 42.6 years.</a:t>
            </a:r>
          </a:p>
        </p:txBody>
      </p:sp>
      <p:sp>
        <p:nvSpPr>
          <p:cNvPr id="12" name="TextBox 11">
            <a:extLst>
              <a:ext uri="{FF2B5EF4-FFF2-40B4-BE49-F238E27FC236}">
                <a16:creationId xmlns:a16="http://schemas.microsoft.com/office/drawing/2014/main" id="{D00558AB-74C2-4790-5C48-77F517AB14C4}"/>
              </a:ext>
            </a:extLst>
          </p:cNvPr>
          <p:cNvSpPr txBox="1"/>
          <p:nvPr/>
        </p:nvSpPr>
        <p:spPr>
          <a:xfrm>
            <a:off x="547464" y="3789423"/>
            <a:ext cx="6795032" cy="2246769"/>
          </a:xfrm>
          <a:prstGeom prst="rect">
            <a:avLst/>
          </a:prstGeom>
          <a:noFill/>
        </p:spPr>
        <p:txBody>
          <a:bodyPr wrap="square" rtlCol="0">
            <a:spAutoFit/>
          </a:bodyPr>
          <a:lstStyle/>
          <a:p>
            <a:r>
              <a:rPr lang="en-US" sz="2000" b="1" i="0" u="sng" dirty="0">
                <a:solidFill>
                  <a:schemeClr val="accent1">
                    <a:lumMod val="75000"/>
                  </a:schemeClr>
                </a:solidFill>
                <a:effectLst/>
                <a:latin typeface="Inter"/>
              </a:rPr>
              <a:t>COMPETITION FROM UPI APPS</a:t>
            </a:r>
          </a:p>
          <a:p>
            <a:endParaRPr lang="en-US" sz="2000" b="1" i="0" u="sng" dirty="0">
              <a:effectLst/>
              <a:latin typeface="Inter"/>
            </a:endParaRPr>
          </a:p>
          <a:p>
            <a:r>
              <a:rPr lang="en-US" sz="2000" i="0" dirty="0">
                <a:effectLst/>
                <a:latin typeface="Inter"/>
              </a:rPr>
              <a:t>For the last 4 years, the revenue has been stuck in 3000 crores per annum because of tough competition from phonePE, BharatPE and Google Pay. Even if they cut down all the promotional and marketing costs, the maximum revenue they can make is 3500 crores.</a:t>
            </a:r>
          </a:p>
        </p:txBody>
      </p:sp>
      <p:sp>
        <p:nvSpPr>
          <p:cNvPr id="2" name="TextBox 1">
            <a:extLst>
              <a:ext uri="{FF2B5EF4-FFF2-40B4-BE49-F238E27FC236}">
                <a16:creationId xmlns:a16="http://schemas.microsoft.com/office/drawing/2014/main" id="{5C1FACB1-BF5D-2A2A-8C15-3AF99E518FF5}"/>
              </a:ext>
            </a:extLst>
          </p:cNvPr>
          <p:cNvSpPr txBox="1"/>
          <p:nvPr/>
        </p:nvSpPr>
        <p:spPr>
          <a:xfrm>
            <a:off x="3478346" y="119261"/>
            <a:ext cx="5235301" cy="584775"/>
          </a:xfrm>
          <a:prstGeom prst="rect">
            <a:avLst/>
          </a:prstGeom>
          <a:noFill/>
        </p:spPr>
        <p:txBody>
          <a:bodyPr wrap="square" rtlCol="0">
            <a:spAutoFit/>
          </a:bodyPr>
          <a:lstStyle/>
          <a:p>
            <a:pPr algn="ctr"/>
            <a:r>
              <a:rPr lang="en-US" sz="3200" b="1" u="sng" dirty="0">
                <a:solidFill>
                  <a:schemeClr val="accent1">
                    <a:lumMod val="75000"/>
                  </a:schemeClr>
                </a:solidFill>
              </a:rPr>
              <a:t>PAYTM IN LOSSES</a:t>
            </a:r>
            <a:endParaRPr lang="en-IN" sz="3200" b="1" u="sng" dirty="0">
              <a:solidFill>
                <a:schemeClr val="accent1">
                  <a:lumMod val="75000"/>
                </a:schemeClr>
              </a:solidFill>
            </a:endParaRPr>
          </a:p>
        </p:txBody>
      </p:sp>
      <p:pic>
        <p:nvPicPr>
          <p:cNvPr id="17" name="Picture 16">
            <a:extLst>
              <a:ext uri="{FF2B5EF4-FFF2-40B4-BE49-F238E27FC236}">
                <a16:creationId xmlns:a16="http://schemas.microsoft.com/office/drawing/2014/main" id="{DF021B35-8FB9-808F-DB5C-FC6700D597C6}"/>
              </a:ext>
            </a:extLst>
          </p:cNvPr>
          <p:cNvPicPr>
            <a:picLocks noChangeAspect="1"/>
          </p:cNvPicPr>
          <p:nvPr/>
        </p:nvPicPr>
        <p:blipFill rotWithShape="1">
          <a:blip r:embed="rId2">
            <a:extLst>
              <a:ext uri="{28A0092B-C50C-407E-A947-70E740481C1C}">
                <a14:useLocalDpi xmlns:a14="http://schemas.microsoft.com/office/drawing/2010/main" val="0"/>
              </a:ext>
            </a:extLst>
          </a:blip>
          <a:srcRect l="3387" t="3981" r="4563" b="12438"/>
          <a:stretch/>
        </p:blipFill>
        <p:spPr>
          <a:xfrm>
            <a:off x="7605033" y="3263401"/>
            <a:ext cx="3971414" cy="2905913"/>
          </a:xfrm>
          <a:prstGeom prst="rect">
            <a:avLst/>
          </a:prstGeom>
        </p:spPr>
      </p:pic>
      <p:grpSp>
        <p:nvGrpSpPr>
          <p:cNvPr id="23" name="Group 22">
            <a:extLst>
              <a:ext uri="{FF2B5EF4-FFF2-40B4-BE49-F238E27FC236}">
                <a16:creationId xmlns:a16="http://schemas.microsoft.com/office/drawing/2014/main" id="{07DAEBB2-1F2A-F02C-D115-C0702E7E0188}"/>
              </a:ext>
            </a:extLst>
          </p:cNvPr>
          <p:cNvGrpSpPr/>
          <p:nvPr/>
        </p:nvGrpSpPr>
        <p:grpSpPr>
          <a:xfrm>
            <a:off x="8713647" y="1091380"/>
            <a:ext cx="1754186" cy="1432309"/>
            <a:chOff x="8620266" y="1283474"/>
            <a:chExt cx="2114266" cy="1433635"/>
          </a:xfrm>
        </p:grpSpPr>
        <p:sp>
          <p:nvSpPr>
            <p:cNvPr id="9" name="Arrow: Down 8">
              <a:extLst>
                <a:ext uri="{FF2B5EF4-FFF2-40B4-BE49-F238E27FC236}">
                  <a16:creationId xmlns:a16="http://schemas.microsoft.com/office/drawing/2014/main" id="{A268B77F-B59E-3B99-C266-ED9B9AEBDE6B}"/>
                </a:ext>
              </a:extLst>
            </p:cNvPr>
            <p:cNvSpPr/>
            <p:nvPr/>
          </p:nvSpPr>
          <p:spPr>
            <a:xfrm rot="10800000">
              <a:off x="9677399" y="1283474"/>
              <a:ext cx="285466" cy="1250176"/>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7D37B2C2-09F5-D109-CDD5-1AC0C4113526}"/>
                </a:ext>
              </a:extLst>
            </p:cNvPr>
            <p:cNvSpPr txBox="1"/>
            <p:nvPr/>
          </p:nvSpPr>
          <p:spPr>
            <a:xfrm>
              <a:off x="9820132" y="1283474"/>
              <a:ext cx="914400" cy="338554"/>
            </a:xfrm>
            <a:prstGeom prst="rect">
              <a:avLst/>
            </a:prstGeom>
            <a:noFill/>
          </p:spPr>
          <p:txBody>
            <a:bodyPr wrap="square" rtlCol="0">
              <a:spAutoFit/>
            </a:bodyPr>
            <a:lstStyle/>
            <a:p>
              <a:pPr algn="ctr"/>
              <a:r>
                <a:rPr lang="en-US" sz="1600" b="1" dirty="0">
                  <a:latin typeface="Inter"/>
                </a:rPr>
                <a:t>PRICE</a:t>
              </a:r>
              <a:endParaRPr lang="en-IN" b="1" dirty="0">
                <a:latin typeface="Inter"/>
              </a:endParaRPr>
            </a:p>
          </p:txBody>
        </p:sp>
        <p:sp>
          <p:nvSpPr>
            <p:cNvPr id="13" name="TextBox 12">
              <a:extLst>
                <a:ext uri="{FF2B5EF4-FFF2-40B4-BE49-F238E27FC236}">
                  <a16:creationId xmlns:a16="http://schemas.microsoft.com/office/drawing/2014/main" id="{AA113274-3E8A-1035-E14E-EBC0245D9FAF}"/>
                </a:ext>
              </a:extLst>
            </p:cNvPr>
            <p:cNvSpPr txBox="1"/>
            <p:nvPr/>
          </p:nvSpPr>
          <p:spPr>
            <a:xfrm>
              <a:off x="8620266" y="2378555"/>
              <a:ext cx="914400" cy="338554"/>
            </a:xfrm>
            <a:prstGeom prst="rect">
              <a:avLst/>
            </a:prstGeom>
            <a:noFill/>
          </p:spPr>
          <p:txBody>
            <a:bodyPr wrap="square" rtlCol="0">
              <a:spAutoFit/>
            </a:bodyPr>
            <a:lstStyle/>
            <a:p>
              <a:pPr algn="ctr"/>
              <a:r>
                <a:rPr lang="en-US" sz="1600" b="1" dirty="0">
                  <a:latin typeface="Inter"/>
                </a:rPr>
                <a:t>SALE</a:t>
              </a:r>
              <a:endParaRPr lang="en-IN" sz="1600" b="1" dirty="0">
                <a:latin typeface="Inter"/>
              </a:endParaRPr>
            </a:p>
          </p:txBody>
        </p:sp>
        <p:sp>
          <p:nvSpPr>
            <p:cNvPr id="18" name="Arrow: Down 17">
              <a:extLst>
                <a:ext uri="{FF2B5EF4-FFF2-40B4-BE49-F238E27FC236}">
                  <a16:creationId xmlns:a16="http://schemas.microsoft.com/office/drawing/2014/main" id="{CAFA7447-8DFB-5E59-FDFA-705DB51BF73D}"/>
                </a:ext>
              </a:extLst>
            </p:cNvPr>
            <p:cNvSpPr/>
            <p:nvPr/>
          </p:nvSpPr>
          <p:spPr>
            <a:xfrm>
              <a:off x="9391933" y="1466933"/>
              <a:ext cx="285466" cy="1250176"/>
            </a:xfrm>
            <a:prstGeom prst="downArrow">
              <a:avLst/>
            </a:prstGeom>
            <a:solidFill>
              <a:srgbClr val="DE0000"/>
            </a:solidFill>
            <a:ln>
              <a:solidFill>
                <a:srgbClr val="D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9" name="Rectangle 18">
            <a:extLst>
              <a:ext uri="{FF2B5EF4-FFF2-40B4-BE49-F238E27FC236}">
                <a16:creationId xmlns:a16="http://schemas.microsoft.com/office/drawing/2014/main" id="{C288EBAF-53A5-9F96-AA7D-B32385595409}"/>
              </a:ext>
            </a:extLst>
          </p:cNvPr>
          <p:cNvSpPr/>
          <p:nvPr/>
        </p:nvSpPr>
        <p:spPr>
          <a:xfrm>
            <a:off x="7444427" y="3022670"/>
            <a:ext cx="533400"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075F8897-1059-B6E0-5D42-8AA38AD2D0D0}"/>
              </a:ext>
            </a:extLst>
          </p:cNvPr>
          <p:cNvSpPr/>
          <p:nvPr/>
        </p:nvSpPr>
        <p:spPr>
          <a:xfrm>
            <a:off x="0" y="6750391"/>
            <a:ext cx="12192001" cy="10760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sp>
        <p:nvSpPr>
          <p:cNvPr id="21" name="Rectangle 20">
            <a:extLst>
              <a:ext uri="{FF2B5EF4-FFF2-40B4-BE49-F238E27FC236}">
                <a16:creationId xmlns:a16="http://schemas.microsoft.com/office/drawing/2014/main" id="{60D60DB6-6FEC-C915-FAAC-CA071468E7B4}"/>
              </a:ext>
            </a:extLst>
          </p:cNvPr>
          <p:cNvSpPr/>
          <p:nvPr/>
        </p:nvSpPr>
        <p:spPr>
          <a:xfrm>
            <a:off x="0" y="6642782"/>
            <a:ext cx="12192001" cy="10760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pic>
        <p:nvPicPr>
          <p:cNvPr id="22" name="Picture 21">
            <a:extLst>
              <a:ext uri="{FF2B5EF4-FFF2-40B4-BE49-F238E27FC236}">
                <a16:creationId xmlns:a16="http://schemas.microsoft.com/office/drawing/2014/main" id="{55F79E02-4039-B523-FEA8-0CAB3FFE0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99" y="5808428"/>
            <a:ext cx="1524001" cy="941963"/>
          </a:xfrm>
          <a:prstGeom prst="rect">
            <a:avLst/>
          </a:prstGeom>
        </p:spPr>
      </p:pic>
    </p:spTree>
    <p:extLst>
      <p:ext uri="{BB962C8B-B14F-4D97-AF65-F5344CB8AC3E}">
        <p14:creationId xmlns:p14="http://schemas.microsoft.com/office/powerpoint/2010/main" val="921917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B07BECFB-56E8-24AC-4EB6-54728602B4DC}"/>
              </a:ext>
            </a:extLst>
          </p:cNvPr>
          <p:cNvSpPr txBox="1"/>
          <p:nvPr/>
        </p:nvSpPr>
        <p:spPr>
          <a:xfrm>
            <a:off x="1206240" y="4637354"/>
            <a:ext cx="1981203" cy="646331"/>
          </a:xfrm>
          <a:prstGeom prst="rect">
            <a:avLst/>
          </a:prstGeom>
          <a:noFill/>
        </p:spPr>
        <p:txBody>
          <a:bodyPr wrap="square" rtlCol="0">
            <a:spAutoFit/>
          </a:bodyPr>
          <a:lstStyle/>
          <a:p>
            <a:pPr algn="ctr"/>
            <a:r>
              <a:rPr lang="en-US" b="1" dirty="0">
                <a:latin typeface="Inter"/>
              </a:rPr>
              <a:t>Shridhar </a:t>
            </a:r>
            <a:r>
              <a:rPr lang="en-US" b="1" dirty="0" err="1">
                <a:latin typeface="Inter"/>
              </a:rPr>
              <a:t>Kamathe</a:t>
            </a:r>
            <a:endParaRPr lang="en-US" b="1" dirty="0">
              <a:latin typeface="Inter"/>
            </a:endParaRPr>
          </a:p>
          <a:p>
            <a:pPr algn="ctr"/>
            <a:r>
              <a:rPr lang="en-US" dirty="0"/>
              <a:t>PT DA18_025</a:t>
            </a:r>
            <a:endParaRPr lang="en-IN" dirty="0"/>
          </a:p>
        </p:txBody>
      </p:sp>
      <p:pic>
        <p:nvPicPr>
          <p:cNvPr id="30" name="Picture 29">
            <a:extLst>
              <a:ext uri="{FF2B5EF4-FFF2-40B4-BE49-F238E27FC236}">
                <a16:creationId xmlns:a16="http://schemas.microsoft.com/office/drawing/2014/main" id="{5414DF8F-F03D-AC76-6C33-529366D1F8EC}"/>
              </a:ext>
            </a:extLst>
          </p:cNvPr>
          <p:cNvPicPr>
            <a:picLocks noChangeAspect="1"/>
          </p:cNvPicPr>
          <p:nvPr/>
        </p:nvPicPr>
        <p:blipFill>
          <a:blip r:embed="rId2"/>
          <a:stretch>
            <a:fillRect/>
          </a:stretch>
        </p:blipFill>
        <p:spPr>
          <a:xfrm>
            <a:off x="4932824" y="2440350"/>
            <a:ext cx="2057807" cy="19772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 name="TextBox 32">
            <a:extLst>
              <a:ext uri="{FF2B5EF4-FFF2-40B4-BE49-F238E27FC236}">
                <a16:creationId xmlns:a16="http://schemas.microsoft.com/office/drawing/2014/main" id="{769434D3-73E3-43AA-FEEA-BD24E7F9590C}"/>
              </a:ext>
            </a:extLst>
          </p:cNvPr>
          <p:cNvSpPr txBox="1"/>
          <p:nvPr/>
        </p:nvSpPr>
        <p:spPr>
          <a:xfrm>
            <a:off x="8885213" y="4637354"/>
            <a:ext cx="1682793" cy="646331"/>
          </a:xfrm>
          <a:prstGeom prst="rect">
            <a:avLst/>
          </a:prstGeom>
          <a:noFill/>
        </p:spPr>
        <p:txBody>
          <a:bodyPr wrap="square" rtlCol="0">
            <a:spAutoFit/>
          </a:bodyPr>
          <a:lstStyle/>
          <a:p>
            <a:pPr algn="ctr"/>
            <a:r>
              <a:rPr lang="en-US" b="1" dirty="0"/>
              <a:t>Akash Vyas</a:t>
            </a:r>
          </a:p>
          <a:p>
            <a:pPr algn="ctr"/>
            <a:r>
              <a:rPr lang="en-US" dirty="0"/>
              <a:t>PT DA 18_014</a:t>
            </a:r>
            <a:endParaRPr lang="en-IN" dirty="0"/>
          </a:p>
        </p:txBody>
      </p:sp>
      <p:pic>
        <p:nvPicPr>
          <p:cNvPr id="4" name="Picture 3">
            <a:extLst>
              <a:ext uri="{FF2B5EF4-FFF2-40B4-BE49-F238E27FC236}">
                <a16:creationId xmlns:a16="http://schemas.microsoft.com/office/drawing/2014/main" id="{952FCCC4-2376-41B8-89E3-15BC30494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036" y="2456633"/>
            <a:ext cx="2279612" cy="19610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BB09F341-548F-25B4-C49D-8DC22945D5A4}"/>
              </a:ext>
            </a:extLst>
          </p:cNvPr>
          <p:cNvSpPr txBox="1"/>
          <p:nvPr/>
        </p:nvSpPr>
        <p:spPr>
          <a:xfrm>
            <a:off x="3336648" y="266264"/>
            <a:ext cx="5250156" cy="707886"/>
          </a:xfrm>
          <a:prstGeom prst="rect">
            <a:avLst/>
          </a:prstGeom>
          <a:noFill/>
        </p:spPr>
        <p:txBody>
          <a:bodyPr wrap="square" rtlCol="0">
            <a:spAutoFit/>
          </a:bodyPr>
          <a:lstStyle/>
          <a:p>
            <a:pPr algn="ctr"/>
            <a:r>
              <a:rPr lang="en-US" sz="4000" b="1" u="sng" dirty="0">
                <a:solidFill>
                  <a:schemeClr val="accent1">
                    <a:lumMod val="75000"/>
                  </a:schemeClr>
                </a:solidFill>
              </a:rPr>
              <a:t>TEAM MEMBERS</a:t>
            </a:r>
            <a:endParaRPr lang="en-IN" sz="4000" b="1" u="sng" dirty="0">
              <a:solidFill>
                <a:schemeClr val="accent1">
                  <a:lumMod val="75000"/>
                </a:schemeClr>
              </a:solidFill>
            </a:endParaRPr>
          </a:p>
        </p:txBody>
      </p:sp>
      <p:sp>
        <p:nvSpPr>
          <p:cNvPr id="7" name="TextBox 6">
            <a:extLst>
              <a:ext uri="{FF2B5EF4-FFF2-40B4-BE49-F238E27FC236}">
                <a16:creationId xmlns:a16="http://schemas.microsoft.com/office/drawing/2014/main" id="{F27ED3D3-1502-BAA2-11E9-613149D22039}"/>
              </a:ext>
            </a:extLst>
          </p:cNvPr>
          <p:cNvSpPr txBox="1"/>
          <p:nvPr/>
        </p:nvSpPr>
        <p:spPr>
          <a:xfrm>
            <a:off x="4889937" y="4637354"/>
            <a:ext cx="1981203" cy="646331"/>
          </a:xfrm>
          <a:prstGeom prst="rect">
            <a:avLst/>
          </a:prstGeom>
          <a:noFill/>
        </p:spPr>
        <p:txBody>
          <a:bodyPr wrap="square" rtlCol="0">
            <a:spAutoFit/>
          </a:bodyPr>
          <a:lstStyle/>
          <a:p>
            <a:pPr algn="ctr"/>
            <a:r>
              <a:rPr lang="en-US" b="1" dirty="0">
                <a:latin typeface="Inter"/>
              </a:rPr>
              <a:t>Praveen Sharma</a:t>
            </a:r>
          </a:p>
          <a:p>
            <a:pPr algn="ctr"/>
            <a:r>
              <a:rPr lang="en-US" dirty="0"/>
              <a:t>PT DA17_138</a:t>
            </a:r>
            <a:endParaRPr lang="en-IN" dirty="0"/>
          </a:p>
        </p:txBody>
      </p:sp>
      <p:sp>
        <p:nvSpPr>
          <p:cNvPr id="8" name="Rectangle 7">
            <a:extLst>
              <a:ext uri="{FF2B5EF4-FFF2-40B4-BE49-F238E27FC236}">
                <a16:creationId xmlns:a16="http://schemas.microsoft.com/office/drawing/2014/main" id="{9AFBBFEE-7E7D-D180-8BF8-76185F320AC9}"/>
              </a:ext>
            </a:extLst>
          </p:cNvPr>
          <p:cNvSpPr/>
          <p:nvPr/>
        </p:nvSpPr>
        <p:spPr>
          <a:xfrm>
            <a:off x="0" y="6750391"/>
            <a:ext cx="12192001" cy="10760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sp>
        <p:nvSpPr>
          <p:cNvPr id="9" name="Rectangle 8">
            <a:extLst>
              <a:ext uri="{FF2B5EF4-FFF2-40B4-BE49-F238E27FC236}">
                <a16:creationId xmlns:a16="http://schemas.microsoft.com/office/drawing/2014/main" id="{17A11C37-6F25-64A2-892E-2CD7D3BDF48E}"/>
              </a:ext>
            </a:extLst>
          </p:cNvPr>
          <p:cNvSpPr/>
          <p:nvPr/>
        </p:nvSpPr>
        <p:spPr>
          <a:xfrm>
            <a:off x="-1" y="6642782"/>
            <a:ext cx="12192001" cy="10760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pic>
        <p:nvPicPr>
          <p:cNvPr id="16" name="Picture 15">
            <a:extLst>
              <a:ext uri="{FF2B5EF4-FFF2-40B4-BE49-F238E27FC236}">
                <a16:creationId xmlns:a16="http://schemas.microsoft.com/office/drawing/2014/main" id="{C73F3FA3-0A10-B522-459F-91DAC140F8DB}"/>
              </a:ext>
            </a:extLst>
          </p:cNvPr>
          <p:cNvPicPr>
            <a:picLocks noChangeAspect="1"/>
          </p:cNvPicPr>
          <p:nvPr/>
        </p:nvPicPr>
        <p:blipFill rotWithShape="1">
          <a:blip r:embed="rId4">
            <a:extLst>
              <a:ext uri="{28A0092B-C50C-407E-A947-70E740481C1C}">
                <a14:useLocalDpi xmlns:a14="http://schemas.microsoft.com/office/drawing/2010/main" val="0"/>
              </a:ext>
            </a:extLst>
          </a:blip>
          <a:srcRect l="13924" t="33847" r="7556" b="35994"/>
          <a:stretch/>
        </p:blipFill>
        <p:spPr>
          <a:xfrm>
            <a:off x="10509207" y="5996451"/>
            <a:ext cx="1682793" cy="646331"/>
          </a:xfrm>
          <a:prstGeom prst="rect">
            <a:avLst/>
          </a:prstGeom>
        </p:spPr>
      </p:pic>
      <p:pic>
        <p:nvPicPr>
          <p:cNvPr id="5" name="Picture 4">
            <a:extLst>
              <a:ext uri="{FF2B5EF4-FFF2-40B4-BE49-F238E27FC236}">
                <a16:creationId xmlns:a16="http://schemas.microsoft.com/office/drawing/2014/main" id="{79897668-E87A-4E4C-8B81-4E15291E66D5}"/>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10000"/>
                    </a14:imgEffect>
                    <a14:imgEffect>
                      <a14:brightnessContrast bright="4000" contrast="10000"/>
                    </a14:imgEffect>
                  </a14:imgLayer>
                </a14:imgProps>
              </a:ext>
              <a:ext uri="{28A0092B-C50C-407E-A947-70E740481C1C}">
                <a14:useLocalDpi xmlns:a14="http://schemas.microsoft.com/office/drawing/2010/main" val="0"/>
              </a:ext>
            </a:extLst>
          </a:blip>
          <a:srcRect l="23794" t="1767" r="23793" b="64947"/>
          <a:stretch/>
        </p:blipFill>
        <p:spPr>
          <a:xfrm>
            <a:off x="8697705" y="2456633"/>
            <a:ext cx="2057807" cy="19610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74855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1A0080A-CD41-B6A0-8004-55207AE60EA2}"/>
              </a:ext>
            </a:extLst>
          </p:cNvPr>
          <p:cNvSpPr txBox="1"/>
          <p:nvPr/>
        </p:nvSpPr>
        <p:spPr>
          <a:xfrm>
            <a:off x="3478346" y="119261"/>
            <a:ext cx="5235301" cy="584775"/>
          </a:xfrm>
          <a:prstGeom prst="rect">
            <a:avLst/>
          </a:prstGeom>
          <a:noFill/>
        </p:spPr>
        <p:txBody>
          <a:bodyPr wrap="square" rtlCol="0">
            <a:spAutoFit/>
          </a:bodyPr>
          <a:lstStyle/>
          <a:p>
            <a:pPr algn="ctr"/>
            <a:r>
              <a:rPr lang="en-US" sz="3200" b="1" u="sng" dirty="0">
                <a:solidFill>
                  <a:schemeClr val="accent1">
                    <a:lumMod val="75000"/>
                  </a:schemeClr>
                </a:solidFill>
              </a:rPr>
              <a:t>PAYTM IN LOSSES</a:t>
            </a:r>
            <a:endParaRPr lang="en-IN" sz="3200" b="1" u="sng" dirty="0">
              <a:solidFill>
                <a:schemeClr val="accent1">
                  <a:lumMod val="75000"/>
                </a:schemeClr>
              </a:solidFill>
            </a:endParaRPr>
          </a:p>
        </p:txBody>
      </p:sp>
      <p:pic>
        <p:nvPicPr>
          <p:cNvPr id="8" name="Picture 7">
            <a:extLst>
              <a:ext uri="{FF2B5EF4-FFF2-40B4-BE49-F238E27FC236}">
                <a16:creationId xmlns:a16="http://schemas.microsoft.com/office/drawing/2014/main" id="{F9E58FBE-D0FB-CA30-B4EF-DD2C66E441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321" y="1291709"/>
            <a:ext cx="7621350" cy="4274582"/>
          </a:xfrm>
          <a:prstGeom prst="rect">
            <a:avLst/>
          </a:prstGeom>
        </p:spPr>
      </p:pic>
      <p:sp>
        <p:nvSpPr>
          <p:cNvPr id="9" name="Rectangle 8">
            <a:extLst>
              <a:ext uri="{FF2B5EF4-FFF2-40B4-BE49-F238E27FC236}">
                <a16:creationId xmlns:a16="http://schemas.microsoft.com/office/drawing/2014/main" id="{A66F6B7E-54C0-EFF2-EA3E-376FAE4E7770}"/>
              </a:ext>
            </a:extLst>
          </p:cNvPr>
          <p:cNvSpPr/>
          <p:nvPr/>
        </p:nvSpPr>
        <p:spPr>
          <a:xfrm>
            <a:off x="0" y="6750391"/>
            <a:ext cx="12192001" cy="10760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sp>
        <p:nvSpPr>
          <p:cNvPr id="10" name="Rectangle 9">
            <a:extLst>
              <a:ext uri="{FF2B5EF4-FFF2-40B4-BE49-F238E27FC236}">
                <a16:creationId xmlns:a16="http://schemas.microsoft.com/office/drawing/2014/main" id="{EA6B4987-57E4-2BC2-BCDD-DF7F979B78F1}"/>
              </a:ext>
            </a:extLst>
          </p:cNvPr>
          <p:cNvSpPr/>
          <p:nvPr/>
        </p:nvSpPr>
        <p:spPr>
          <a:xfrm>
            <a:off x="0" y="6642782"/>
            <a:ext cx="12192001" cy="10760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pic>
        <p:nvPicPr>
          <p:cNvPr id="12" name="Picture 11">
            <a:extLst>
              <a:ext uri="{FF2B5EF4-FFF2-40B4-BE49-F238E27FC236}">
                <a16:creationId xmlns:a16="http://schemas.microsoft.com/office/drawing/2014/main" id="{291BF574-0F31-5AB3-7A6B-296ED4C6AE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99" y="5808428"/>
            <a:ext cx="1524001" cy="941963"/>
          </a:xfrm>
          <a:prstGeom prst="rect">
            <a:avLst/>
          </a:prstGeom>
        </p:spPr>
      </p:pic>
      <p:sp>
        <p:nvSpPr>
          <p:cNvPr id="13" name="Rectangle 12">
            <a:extLst>
              <a:ext uri="{FF2B5EF4-FFF2-40B4-BE49-F238E27FC236}">
                <a16:creationId xmlns:a16="http://schemas.microsoft.com/office/drawing/2014/main" id="{1D8CC40A-4A41-DD93-298B-09834A4FFCAC}"/>
              </a:ext>
            </a:extLst>
          </p:cNvPr>
          <p:cNvSpPr/>
          <p:nvPr/>
        </p:nvSpPr>
        <p:spPr>
          <a:xfrm>
            <a:off x="2151097" y="1291709"/>
            <a:ext cx="1327249" cy="5623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76383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33BF70-976A-091E-C48C-3756DEDB92AC}"/>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0000"/>
                    </a14:imgEffect>
                    <a14:imgEffect>
                      <a14:brightnessContrast contrast="5000"/>
                    </a14:imgEffect>
                  </a14:imgLayer>
                </a14:imgProps>
              </a:ext>
              <a:ext uri="{28A0092B-C50C-407E-A947-70E740481C1C}">
                <a14:useLocalDpi xmlns:a14="http://schemas.microsoft.com/office/drawing/2010/main" val="0"/>
              </a:ext>
            </a:extLst>
          </a:blip>
          <a:srcRect l="1" t="7231" r="52969" b="1500"/>
          <a:stretch/>
        </p:blipFill>
        <p:spPr>
          <a:xfrm>
            <a:off x="478082" y="3892812"/>
            <a:ext cx="2261130" cy="25321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03E46328-4593-6189-40E6-A0026D68C2BF}"/>
              </a:ext>
            </a:extLst>
          </p:cNvPr>
          <p:cNvSpPr txBox="1"/>
          <p:nvPr/>
        </p:nvSpPr>
        <p:spPr>
          <a:xfrm>
            <a:off x="3247434" y="218557"/>
            <a:ext cx="5697130" cy="584775"/>
          </a:xfrm>
          <a:prstGeom prst="rect">
            <a:avLst/>
          </a:prstGeom>
          <a:noFill/>
        </p:spPr>
        <p:txBody>
          <a:bodyPr wrap="square" rtlCol="0">
            <a:spAutoFit/>
          </a:bodyPr>
          <a:lstStyle/>
          <a:p>
            <a:pPr algn="ctr"/>
            <a:r>
              <a:rPr lang="en-US" sz="3200" b="1" u="sng" dirty="0">
                <a:solidFill>
                  <a:schemeClr val="accent1">
                    <a:lumMod val="75000"/>
                  </a:schemeClr>
                </a:solidFill>
              </a:rPr>
              <a:t>CHALLENGES FACED BY PAYTM</a:t>
            </a:r>
            <a:endParaRPr lang="en-IN" sz="3200" b="1" u="sng" dirty="0">
              <a:solidFill>
                <a:schemeClr val="accent1">
                  <a:lumMod val="75000"/>
                </a:schemeClr>
              </a:solidFill>
            </a:endParaRPr>
          </a:p>
        </p:txBody>
      </p:sp>
      <p:pic>
        <p:nvPicPr>
          <p:cNvPr id="5" name="Picture 4">
            <a:extLst>
              <a:ext uri="{FF2B5EF4-FFF2-40B4-BE49-F238E27FC236}">
                <a16:creationId xmlns:a16="http://schemas.microsoft.com/office/drawing/2014/main" id="{F42D2DD7-799F-E145-756B-11A0E04481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7434" y="1217730"/>
            <a:ext cx="2261130" cy="50616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6DEE04B5-EFE5-F028-F72C-2FAFAF9728BB}"/>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20000"/>
                    </a14:imgEffect>
                    <a14:imgEffect>
                      <a14:brightnessContrast bright="-1000" contrast="5000"/>
                    </a14:imgEffect>
                  </a14:imgLayer>
                </a14:imgProps>
              </a:ext>
              <a:ext uri="{28A0092B-C50C-407E-A947-70E740481C1C}">
                <a14:useLocalDpi xmlns:a14="http://schemas.microsoft.com/office/drawing/2010/main" val="0"/>
              </a:ext>
            </a:extLst>
          </a:blip>
          <a:srcRect l="7573" t="4960" r="9411" b="21011"/>
          <a:stretch/>
        </p:blipFill>
        <p:spPr>
          <a:xfrm>
            <a:off x="5910387" y="1624351"/>
            <a:ext cx="6068354" cy="38801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691BF679-923C-FC98-8C69-4972D368C7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178" y="1038529"/>
            <a:ext cx="2602078" cy="25321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11">
            <a:extLst>
              <a:ext uri="{FF2B5EF4-FFF2-40B4-BE49-F238E27FC236}">
                <a16:creationId xmlns:a16="http://schemas.microsoft.com/office/drawing/2014/main" id="{03E6B957-0DCD-02D8-FDE6-FE783A877C59}"/>
              </a:ext>
            </a:extLst>
          </p:cNvPr>
          <p:cNvSpPr/>
          <p:nvPr/>
        </p:nvSpPr>
        <p:spPr>
          <a:xfrm>
            <a:off x="0" y="6750391"/>
            <a:ext cx="12192001" cy="10760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sp>
        <p:nvSpPr>
          <p:cNvPr id="13" name="Rectangle 12">
            <a:extLst>
              <a:ext uri="{FF2B5EF4-FFF2-40B4-BE49-F238E27FC236}">
                <a16:creationId xmlns:a16="http://schemas.microsoft.com/office/drawing/2014/main" id="{46A0C065-C9BD-1671-1171-E9526559155F}"/>
              </a:ext>
            </a:extLst>
          </p:cNvPr>
          <p:cNvSpPr/>
          <p:nvPr/>
        </p:nvSpPr>
        <p:spPr>
          <a:xfrm>
            <a:off x="0" y="6629447"/>
            <a:ext cx="12192001" cy="10760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pic>
        <p:nvPicPr>
          <p:cNvPr id="14" name="Picture 13">
            <a:extLst>
              <a:ext uri="{FF2B5EF4-FFF2-40B4-BE49-F238E27FC236}">
                <a16:creationId xmlns:a16="http://schemas.microsoft.com/office/drawing/2014/main" id="{C8B213D9-8FEE-8F3E-5FAE-435EB597DF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67999" y="5808428"/>
            <a:ext cx="1524001" cy="941963"/>
          </a:xfrm>
          <a:prstGeom prst="rect">
            <a:avLst/>
          </a:prstGeom>
        </p:spPr>
      </p:pic>
    </p:spTree>
    <p:extLst>
      <p:ext uri="{BB962C8B-B14F-4D97-AF65-F5344CB8AC3E}">
        <p14:creationId xmlns:p14="http://schemas.microsoft.com/office/powerpoint/2010/main" val="3011331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E61A4A-62AA-D76A-9AD7-E6C3CE57152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0000"/>
                    </a14:imgEffect>
                    <a14:imgEffect>
                      <a14:brightnessContrast bright="-2000" contrast="5000"/>
                    </a14:imgEffect>
                  </a14:imgLayer>
                </a14:imgProps>
              </a:ext>
              <a:ext uri="{28A0092B-C50C-407E-A947-70E740481C1C}">
                <a14:useLocalDpi xmlns:a14="http://schemas.microsoft.com/office/drawing/2010/main" val="0"/>
              </a:ext>
            </a:extLst>
          </a:blip>
          <a:srcRect t="17986" b="1716"/>
          <a:stretch/>
        </p:blipFill>
        <p:spPr>
          <a:xfrm>
            <a:off x="1933942" y="1344214"/>
            <a:ext cx="8324115" cy="44560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9175183E-C937-18AC-5372-0A1449D923F1}"/>
              </a:ext>
            </a:extLst>
          </p:cNvPr>
          <p:cNvSpPr txBox="1"/>
          <p:nvPr/>
        </p:nvSpPr>
        <p:spPr>
          <a:xfrm>
            <a:off x="3478348" y="201149"/>
            <a:ext cx="5235301" cy="584775"/>
          </a:xfrm>
          <a:prstGeom prst="rect">
            <a:avLst/>
          </a:prstGeom>
          <a:noFill/>
        </p:spPr>
        <p:txBody>
          <a:bodyPr wrap="square" rtlCol="0">
            <a:spAutoFit/>
          </a:bodyPr>
          <a:lstStyle/>
          <a:p>
            <a:pPr algn="ctr"/>
            <a:r>
              <a:rPr lang="en-US" sz="3200" b="1" u="sng" dirty="0">
                <a:solidFill>
                  <a:schemeClr val="accent1">
                    <a:lumMod val="75000"/>
                  </a:schemeClr>
                </a:solidFill>
              </a:rPr>
              <a:t>SWOT ANALYSIS OF PAYTM</a:t>
            </a:r>
            <a:endParaRPr lang="en-IN" sz="3200" b="1" u="sng" dirty="0">
              <a:solidFill>
                <a:schemeClr val="accent1">
                  <a:lumMod val="75000"/>
                </a:schemeClr>
              </a:solidFill>
            </a:endParaRPr>
          </a:p>
        </p:txBody>
      </p:sp>
      <p:sp>
        <p:nvSpPr>
          <p:cNvPr id="5" name="Rectangle 4">
            <a:extLst>
              <a:ext uri="{FF2B5EF4-FFF2-40B4-BE49-F238E27FC236}">
                <a16:creationId xmlns:a16="http://schemas.microsoft.com/office/drawing/2014/main" id="{09A72024-4A27-E841-F6E0-37B69EFB0A62}"/>
              </a:ext>
            </a:extLst>
          </p:cNvPr>
          <p:cNvSpPr/>
          <p:nvPr/>
        </p:nvSpPr>
        <p:spPr>
          <a:xfrm>
            <a:off x="0" y="6750391"/>
            <a:ext cx="12192001" cy="10760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sp>
        <p:nvSpPr>
          <p:cNvPr id="6" name="Rectangle 5">
            <a:extLst>
              <a:ext uri="{FF2B5EF4-FFF2-40B4-BE49-F238E27FC236}">
                <a16:creationId xmlns:a16="http://schemas.microsoft.com/office/drawing/2014/main" id="{DD034F5A-1C05-D517-DE18-5100A2B7311C}"/>
              </a:ext>
            </a:extLst>
          </p:cNvPr>
          <p:cNvSpPr/>
          <p:nvPr/>
        </p:nvSpPr>
        <p:spPr>
          <a:xfrm>
            <a:off x="0" y="6642782"/>
            <a:ext cx="12192001" cy="10760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pic>
        <p:nvPicPr>
          <p:cNvPr id="8" name="Picture 7">
            <a:extLst>
              <a:ext uri="{FF2B5EF4-FFF2-40B4-BE49-F238E27FC236}">
                <a16:creationId xmlns:a16="http://schemas.microsoft.com/office/drawing/2014/main" id="{2BBE9448-51E0-DEDD-20C7-1364C64F0A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7999" y="5808428"/>
            <a:ext cx="1524001" cy="941963"/>
          </a:xfrm>
          <a:prstGeom prst="rect">
            <a:avLst/>
          </a:prstGeom>
        </p:spPr>
      </p:pic>
    </p:spTree>
    <p:extLst>
      <p:ext uri="{BB962C8B-B14F-4D97-AF65-F5344CB8AC3E}">
        <p14:creationId xmlns:p14="http://schemas.microsoft.com/office/powerpoint/2010/main" val="2639123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0E0254-4D42-5D28-3C21-BCE767190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444" y="996283"/>
            <a:ext cx="9733112" cy="48768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67C12CF4-21E3-1F40-F20B-A14B6F14C149}"/>
              </a:ext>
            </a:extLst>
          </p:cNvPr>
          <p:cNvSpPr txBox="1"/>
          <p:nvPr/>
        </p:nvSpPr>
        <p:spPr>
          <a:xfrm>
            <a:off x="3478348" y="119261"/>
            <a:ext cx="5235301" cy="584775"/>
          </a:xfrm>
          <a:prstGeom prst="rect">
            <a:avLst/>
          </a:prstGeom>
          <a:noFill/>
        </p:spPr>
        <p:txBody>
          <a:bodyPr wrap="square" rtlCol="0">
            <a:spAutoFit/>
          </a:bodyPr>
          <a:lstStyle/>
          <a:p>
            <a:pPr algn="ctr"/>
            <a:r>
              <a:rPr lang="en-US" sz="3200" b="1" u="sng" dirty="0">
                <a:solidFill>
                  <a:schemeClr val="accent1">
                    <a:lumMod val="75000"/>
                  </a:schemeClr>
                </a:solidFill>
              </a:rPr>
              <a:t>FUTURE SCOPE</a:t>
            </a:r>
            <a:endParaRPr lang="en-IN" sz="3200" b="1" u="sng" dirty="0">
              <a:solidFill>
                <a:schemeClr val="accent1">
                  <a:lumMod val="75000"/>
                </a:schemeClr>
              </a:solidFill>
            </a:endParaRPr>
          </a:p>
        </p:txBody>
      </p:sp>
      <p:sp>
        <p:nvSpPr>
          <p:cNvPr id="8" name="Rectangle 7">
            <a:extLst>
              <a:ext uri="{FF2B5EF4-FFF2-40B4-BE49-F238E27FC236}">
                <a16:creationId xmlns:a16="http://schemas.microsoft.com/office/drawing/2014/main" id="{3CE5CABF-94CE-F4F5-582E-44343F4FBA3A}"/>
              </a:ext>
            </a:extLst>
          </p:cNvPr>
          <p:cNvSpPr/>
          <p:nvPr/>
        </p:nvSpPr>
        <p:spPr>
          <a:xfrm>
            <a:off x="0" y="6750391"/>
            <a:ext cx="12192001" cy="10760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sp>
        <p:nvSpPr>
          <p:cNvPr id="9" name="Rectangle 8">
            <a:extLst>
              <a:ext uri="{FF2B5EF4-FFF2-40B4-BE49-F238E27FC236}">
                <a16:creationId xmlns:a16="http://schemas.microsoft.com/office/drawing/2014/main" id="{0145B1BD-E16D-E14E-EFC0-8C297936B95B}"/>
              </a:ext>
            </a:extLst>
          </p:cNvPr>
          <p:cNvSpPr/>
          <p:nvPr/>
        </p:nvSpPr>
        <p:spPr>
          <a:xfrm>
            <a:off x="0" y="6630342"/>
            <a:ext cx="12192001" cy="10760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pic>
        <p:nvPicPr>
          <p:cNvPr id="10" name="Picture 9">
            <a:extLst>
              <a:ext uri="{FF2B5EF4-FFF2-40B4-BE49-F238E27FC236}">
                <a16:creationId xmlns:a16="http://schemas.microsoft.com/office/drawing/2014/main" id="{BCB95F72-F8BE-7820-6FC3-C33A3F494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99" y="5808428"/>
            <a:ext cx="1524001" cy="941963"/>
          </a:xfrm>
          <a:prstGeom prst="rect">
            <a:avLst/>
          </a:prstGeom>
        </p:spPr>
      </p:pic>
    </p:spTree>
    <p:extLst>
      <p:ext uri="{BB962C8B-B14F-4D97-AF65-F5344CB8AC3E}">
        <p14:creationId xmlns:p14="http://schemas.microsoft.com/office/powerpoint/2010/main" val="2802060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4C86B7-B86E-0B14-1F73-0C305DE11316}"/>
              </a:ext>
            </a:extLst>
          </p:cNvPr>
          <p:cNvPicPr>
            <a:picLocks noChangeAspect="1"/>
          </p:cNvPicPr>
          <p:nvPr/>
        </p:nvPicPr>
        <p:blipFill rotWithShape="1">
          <a:blip r:embed="rId2">
            <a:extLst>
              <a:ext uri="{28A0092B-C50C-407E-A947-70E740481C1C}">
                <a14:useLocalDpi xmlns:a14="http://schemas.microsoft.com/office/drawing/2010/main" val="0"/>
              </a:ext>
            </a:extLst>
          </a:blip>
          <a:srcRect t="1709" b="12725"/>
          <a:stretch/>
        </p:blipFill>
        <p:spPr>
          <a:xfrm>
            <a:off x="397566" y="1339258"/>
            <a:ext cx="6042991" cy="47228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CEFB5CCF-6F5B-8422-E5EF-88F50D8D46BF}"/>
              </a:ext>
            </a:extLst>
          </p:cNvPr>
          <p:cNvSpPr txBox="1"/>
          <p:nvPr/>
        </p:nvSpPr>
        <p:spPr>
          <a:xfrm>
            <a:off x="3129569" y="173853"/>
            <a:ext cx="5932859" cy="584775"/>
          </a:xfrm>
          <a:prstGeom prst="rect">
            <a:avLst/>
          </a:prstGeom>
          <a:noFill/>
        </p:spPr>
        <p:txBody>
          <a:bodyPr wrap="square" rtlCol="0">
            <a:spAutoFit/>
          </a:bodyPr>
          <a:lstStyle/>
          <a:p>
            <a:pPr algn="ctr"/>
            <a:r>
              <a:rPr lang="en-US" sz="3200" b="1" u="sng" dirty="0">
                <a:solidFill>
                  <a:schemeClr val="accent1">
                    <a:lumMod val="75000"/>
                  </a:schemeClr>
                </a:solidFill>
              </a:rPr>
              <a:t>FOCUS ON FINANCIAL SERVICES</a:t>
            </a:r>
            <a:endParaRPr lang="en-IN" sz="3200" b="1" u="sng" dirty="0">
              <a:solidFill>
                <a:schemeClr val="accent1">
                  <a:lumMod val="75000"/>
                </a:schemeClr>
              </a:solidFill>
            </a:endParaRPr>
          </a:p>
        </p:txBody>
      </p:sp>
      <p:sp>
        <p:nvSpPr>
          <p:cNvPr id="3" name="Rectangle 2">
            <a:extLst>
              <a:ext uri="{FF2B5EF4-FFF2-40B4-BE49-F238E27FC236}">
                <a16:creationId xmlns:a16="http://schemas.microsoft.com/office/drawing/2014/main" id="{1C2CFF53-835A-F532-262A-E2765685DC77}"/>
              </a:ext>
            </a:extLst>
          </p:cNvPr>
          <p:cNvSpPr/>
          <p:nvPr/>
        </p:nvSpPr>
        <p:spPr>
          <a:xfrm>
            <a:off x="0" y="6750391"/>
            <a:ext cx="12192001" cy="10760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sp>
        <p:nvSpPr>
          <p:cNvPr id="6" name="Rectangle 5">
            <a:extLst>
              <a:ext uri="{FF2B5EF4-FFF2-40B4-BE49-F238E27FC236}">
                <a16:creationId xmlns:a16="http://schemas.microsoft.com/office/drawing/2014/main" id="{79868DB9-89DA-41D0-FE68-A972DA589911}"/>
              </a:ext>
            </a:extLst>
          </p:cNvPr>
          <p:cNvSpPr/>
          <p:nvPr/>
        </p:nvSpPr>
        <p:spPr>
          <a:xfrm>
            <a:off x="0" y="6642782"/>
            <a:ext cx="12192001" cy="10760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pic>
        <p:nvPicPr>
          <p:cNvPr id="7" name="Picture 6">
            <a:extLst>
              <a:ext uri="{FF2B5EF4-FFF2-40B4-BE49-F238E27FC236}">
                <a16:creationId xmlns:a16="http://schemas.microsoft.com/office/drawing/2014/main" id="{BF8A1F26-99AB-0EE4-A9A2-B03566AAF1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99" y="5808428"/>
            <a:ext cx="1524001" cy="941963"/>
          </a:xfrm>
          <a:prstGeom prst="rect">
            <a:avLst/>
          </a:prstGeom>
        </p:spPr>
      </p:pic>
      <p:pic>
        <p:nvPicPr>
          <p:cNvPr id="5" name="Picture 4">
            <a:extLst>
              <a:ext uri="{FF2B5EF4-FFF2-40B4-BE49-F238E27FC236}">
                <a16:creationId xmlns:a16="http://schemas.microsoft.com/office/drawing/2014/main" id="{F961EF0A-AB07-162C-73AB-55D8F6C925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1374" y="1807836"/>
            <a:ext cx="4943060" cy="37857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676097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873A81-D301-BF92-CCC4-811FF3C7DB6E}"/>
              </a:ext>
            </a:extLst>
          </p:cNvPr>
          <p:cNvSpPr/>
          <p:nvPr/>
        </p:nvSpPr>
        <p:spPr>
          <a:xfrm>
            <a:off x="0" y="6750391"/>
            <a:ext cx="12192001" cy="10760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sp>
        <p:nvSpPr>
          <p:cNvPr id="5" name="Rectangle 4">
            <a:extLst>
              <a:ext uri="{FF2B5EF4-FFF2-40B4-BE49-F238E27FC236}">
                <a16:creationId xmlns:a16="http://schemas.microsoft.com/office/drawing/2014/main" id="{505D5406-C240-E4A9-656E-6EEF96610381}"/>
              </a:ext>
            </a:extLst>
          </p:cNvPr>
          <p:cNvSpPr/>
          <p:nvPr/>
        </p:nvSpPr>
        <p:spPr>
          <a:xfrm>
            <a:off x="0" y="6642782"/>
            <a:ext cx="12192001" cy="10760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lumMod val="75000"/>
                </a:schemeClr>
              </a:solidFill>
            </a:endParaRPr>
          </a:p>
        </p:txBody>
      </p:sp>
      <p:pic>
        <p:nvPicPr>
          <p:cNvPr id="6" name="Picture 5">
            <a:extLst>
              <a:ext uri="{FF2B5EF4-FFF2-40B4-BE49-F238E27FC236}">
                <a16:creationId xmlns:a16="http://schemas.microsoft.com/office/drawing/2014/main" id="{387EF3A0-2110-98DF-9954-9510A4CE1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99" y="5808428"/>
            <a:ext cx="1524001" cy="941963"/>
          </a:xfrm>
          <a:prstGeom prst="rect">
            <a:avLst/>
          </a:prstGeom>
        </p:spPr>
      </p:pic>
      <p:sp>
        <p:nvSpPr>
          <p:cNvPr id="8" name="TextBox 7">
            <a:extLst>
              <a:ext uri="{FF2B5EF4-FFF2-40B4-BE49-F238E27FC236}">
                <a16:creationId xmlns:a16="http://schemas.microsoft.com/office/drawing/2014/main" id="{1CA667B9-ABD3-70F9-A662-C7F5C2DE7F9B}"/>
              </a:ext>
            </a:extLst>
          </p:cNvPr>
          <p:cNvSpPr txBox="1"/>
          <p:nvPr/>
        </p:nvSpPr>
        <p:spPr>
          <a:xfrm>
            <a:off x="2447339" y="107609"/>
            <a:ext cx="7297321" cy="584775"/>
          </a:xfrm>
          <a:prstGeom prst="rect">
            <a:avLst/>
          </a:prstGeom>
          <a:noFill/>
        </p:spPr>
        <p:txBody>
          <a:bodyPr wrap="square" rtlCol="0">
            <a:spAutoFit/>
          </a:bodyPr>
          <a:lstStyle/>
          <a:p>
            <a:pPr algn="ctr"/>
            <a:r>
              <a:rPr lang="en-US" sz="3200" b="1" u="sng" dirty="0">
                <a:solidFill>
                  <a:schemeClr val="accent1">
                    <a:lumMod val="75000"/>
                  </a:schemeClr>
                </a:solidFill>
              </a:rPr>
              <a:t>WHAT COULD BE DONE DIFFERENTLY?</a:t>
            </a:r>
            <a:endParaRPr lang="en-IN" sz="3200" b="1" u="sng" dirty="0">
              <a:solidFill>
                <a:schemeClr val="accent1">
                  <a:lumMod val="75000"/>
                </a:schemeClr>
              </a:solidFill>
            </a:endParaRPr>
          </a:p>
        </p:txBody>
      </p:sp>
      <p:pic>
        <p:nvPicPr>
          <p:cNvPr id="3" name="Picture 2">
            <a:extLst>
              <a:ext uri="{FF2B5EF4-FFF2-40B4-BE49-F238E27FC236}">
                <a16:creationId xmlns:a16="http://schemas.microsoft.com/office/drawing/2014/main" id="{F80FE582-E3A9-671A-F2F0-44A44DB2413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0000"/>
                    </a14:imgEffect>
                    <a14:imgEffect>
                      <a14:brightnessContrast contrast="10000"/>
                    </a14:imgEffect>
                  </a14:imgLayer>
                </a14:imgProps>
              </a:ext>
              <a:ext uri="{28A0092B-C50C-407E-A947-70E740481C1C}">
                <a14:useLocalDpi xmlns:a14="http://schemas.microsoft.com/office/drawing/2010/main" val="0"/>
              </a:ext>
            </a:extLst>
          </a:blip>
          <a:srcRect t="6292" b="3390"/>
          <a:stretch/>
        </p:blipFill>
        <p:spPr>
          <a:xfrm>
            <a:off x="1323097" y="1033669"/>
            <a:ext cx="9545803" cy="48673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1926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873A81-D301-BF92-CCC4-811FF3C7DB6E}"/>
              </a:ext>
            </a:extLst>
          </p:cNvPr>
          <p:cNvSpPr/>
          <p:nvPr/>
        </p:nvSpPr>
        <p:spPr>
          <a:xfrm>
            <a:off x="0" y="6750391"/>
            <a:ext cx="12192001" cy="10760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sp>
        <p:nvSpPr>
          <p:cNvPr id="5" name="Rectangle 4">
            <a:extLst>
              <a:ext uri="{FF2B5EF4-FFF2-40B4-BE49-F238E27FC236}">
                <a16:creationId xmlns:a16="http://schemas.microsoft.com/office/drawing/2014/main" id="{505D5406-C240-E4A9-656E-6EEF96610381}"/>
              </a:ext>
            </a:extLst>
          </p:cNvPr>
          <p:cNvSpPr/>
          <p:nvPr/>
        </p:nvSpPr>
        <p:spPr>
          <a:xfrm>
            <a:off x="0" y="6642782"/>
            <a:ext cx="12192001" cy="10760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lumMod val="75000"/>
                </a:schemeClr>
              </a:solidFill>
            </a:endParaRPr>
          </a:p>
        </p:txBody>
      </p:sp>
      <p:pic>
        <p:nvPicPr>
          <p:cNvPr id="6" name="Picture 5">
            <a:extLst>
              <a:ext uri="{FF2B5EF4-FFF2-40B4-BE49-F238E27FC236}">
                <a16:creationId xmlns:a16="http://schemas.microsoft.com/office/drawing/2014/main" id="{387EF3A0-2110-98DF-9954-9510A4CE1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99" y="5808428"/>
            <a:ext cx="1524001" cy="941963"/>
          </a:xfrm>
          <a:prstGeom prst="rect">
            <a:avLst/>
          </a:prstGeom>
        </p:spPr>
      </p:pic>
      <p:sp>
        <p:nvSpPr>
          <p:cNvPr id="8" name="TextBox 7">
            <a:extLst>
              <a:ext uri="{FF2B5EF4-FFF2-40B4-BE49-F238E27FC236}">
                <a16:creationId xmlns:a16="http://schemas.microsoft.com/office/drawing/2014/main" id="{1CA667B9-ABD3-70F9-A662-C7F5C2DE7F9B}"/>
              </a:ext>
            </a:extLst>
          </p:cNvPr>
          <p:cNvSpPr txBox="1"/>
          <p:nvPr/>
        </p:nvSpPr>
        <p:spPr>
          <a:xfrm>
            <a:off x="2447339" y="107609"/>
            <a:ext cx="7297321" cy="1077218"/>
          </a:xfrm>
          <a:prstGeom prst="rect">
            <a:avLst/>
          </a:prstGeom>
          <a:noFill/>
        </p:spPr>
        <p:txBody>
          <a:bodyPr wrap="square" rtlCol="0">
            <a:spAutoFit/>
          </a:bodyPr>
          <a:lstStyle/>
          <a:p>
            <a:pPr algn="ctr"/>
            <a:r>
              <a:rPr lang="en-US" sz="3200" b="1" u="sng" dirty="0">
                <a:solidFill>
                  <a:schemeClr val="accent1">
                    <a:lumMod val="75000"/>
                  </a:schemeClr>
                </a:solidFill>
              </a:rPr>
              <a:t>WHAT SHOULD BE THE APPROACH TO MAKE IT PROFITABLE?</a:t>
            </a:r>
            <a:endParaRPr lang="en-IN" sz="3200" b="1" u="sng" dirty="0">
              <a:solidFill>
                <a:schemeClr val="accent1">
                  <a:lumMod val="75000"/>
                </a:schemeClr>
              </a:solidFill>
            </a:endParaRPr>
          </a:p>
        </p:txBody>
      </p:sp>
      <p:sp>
        <p:nvSpPr>
          <p:cNvPr id="7" name="TextBox 6">
            <a:extLst>
              <a:ext uri="{FF2B5EF4-FFF2-40B4-BE49-F238E27FC236}">
                <a16:creationId xmlns:a16="http://schemas.microsoft.com/office/drawing/2014/main" id="{098139B7-2ED2-187E-86BE-734B0E4F30D5}"/>
              </a:ext>
            </a:extLst>
          </p:cNvPr>
          <p:cNvSpPr txBox="1"/>
          <p:nvPr/>
        </p:nvSpPr>
        <p:spPr>
          <a:xfrm>
            <a:off x="717481" y="1999753"/>
            <a:ext cx="4059232" cy="584775"/>
          </a:xfrm>
          <a:prstGeom prst="rect">
            <a:avLst/>
          </a:prstGeom>
          <a:noFill/>
        </p:spPr>
        <p:txBody>
          <a:bodyPr wrap="square" rtlCol="0">
            <a:spAutoFit/>
          </a:bodyPr>
          <a:lstStyle/>
          <a:p>
            <a:r>
              <a:rPr lang="en-US" sz="3200" b="1" dirty="0">
                <a:solidFill>
                  <a:schemeClr val="accent1">
                    <a:lumMod val="75000"/>
                  </a:schemeClr>
                </a:solidFill>
                <a:latin typeface="Inter"/>
              </a:rPr>
              <a:t>INCREASE IN REVENUE</a:t>
            </a:r>
            <a:endParaRPr lang="en-IN" sz="3200" b="1" dirty="0">
              <a:solidFill>
                <a:schemeClr val="accent1">
                  <a:lumMod val="75000"/>
                </a:schemeClr>
              </a:solidFill>
              <a:latin typeface="Inter"/>
            </a:endParaRPr>
          </a:p>
        </p:txBody>
      </p:sp>
      <p:sp>
        <p:nvSpPr>
          <p:cNvPr id="11" name="TextBox 10">
            <a:extLst>
              <a:ext uri="{FF2B5EF4-FFF2-40B4-BE49-F238E27FC236}">
                <a16:creationId xmlns:a16="http://schemas.microsoft.com/office/drawing/2014/main" id="{151A9C86-C93E-86C6-0601-3311318C1CDB}"/>
              </a:ext>
            </a:extLst>
          </p:cNvPr>
          <p:cNvSpPr txBox="1"/>
          <p:nvPr/>
        </p:nvSpPr>
        <p:spPr>
          <a:xfrm>
            <a:off x="725281" y="2746729"/>
            <a:ext cx="7080872" cy="2677656"/>
          </a:xfrm>
          <a:prstGeom prst="rect">
            <a:avLst/>
          </a:prstGeom>
          <a:noFill/>
        </p:spPr>
        <p:txBody>
          <a:bodyPr wrap="square" rtlCol="0">
            <a:spAutoFit/>
          </a:bodyPr>
          <a:lstStyle/>
          <a:p>
            <a:r>
              <a:rPr lang="en-US" sz="2400" dirty="0">
                <a:latin typeface="Inter"/>
              </a:rPr>
              <a:t>Paytm’s financial services, payments services and commerce and cloud services are three key businesses where the financial and payments sectors together contribute 75% of its revenues.</a:t>
            </a:r>
          </a:p>
          <a:p>
            <a:endParaRPr lang="en-US" sz="2400" dirty="0">
              <a:latin typeface="Inter"/>
            </a:endParaRPr>
          </a:p>
          <a:p>
            <a:r>
              <a:rPr lang="en-IN" sz="2400" dirty="0">
                <a:latin typeface="Inter"/>
              </a:rPr>
              <a:t>Paytm needs </a:t>
            </a:r>
            <a:r>
              <a:rPr lang="en-IN" sz="2400" b="0" i="0" dirty="0">
                <a:solidFill>
                  <a:srgbClr val="212121"/>
                </a:solidFill>
                <a:effectLst/>
                <a:latin typeface="Inter"/>
              </a:rPr>
              <a:t>sustained revenue growth with better operating leverage leading to improved profitability.</a:t>
            </a:r>
            <a:endParaRPr lang="en-IN" sz="2400" dirty="0">
              <a:latin typeface="Inter"/>
            </a:endParaRPr>
          </a:p>
        </p:txBody>
      </p:sp>
      <p:pic>
        <p:nvPicPr>
          <p:cNvPr id="13" name="Picture 12">
            <a:extLst>
              <a:ext uri="{FF2B5EF4-FFF2-40B4-BE49-F238E27FC236}">
                <a16:creationId xmlns:a16="http://schemas.microsoft.com/office/drawing/2014/main" id="{4525BB08-37A3-6051-1ADC-9461E13ECE41}"/>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7942633" y="2019181"/>
            <a:ext cx="3880575" cy="3405204"/>
          </a:xfrm>
          <a:prstGeom prst="rect">
            <a:avLst/>
          </a:prstGeom>
        </p:spPr>
      </p:pic>
    </p:spTree>
    <p:extLst>
      <p:ext uri="{BB962C8B-B14F-4D97-AF65-F5344CB8AC3E}">
        <p14:creationId xmlns:p14="http://schemas.microsoft.com/office/powerpoint/2010/main" val="61902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873A81-D301-BF92-CCC4-811FF3C7DB6E}"/>
              </a:ext>
            </a:extLst>
          </p:cNvPr>
          <p:cNvSpPr/>
          <p:nvPr/>
        </p:nvSpPr>
        <p:spPr>
          <a:xfrm>
            <a:off x="0" y="6750391"/>
            <a:ext cx="12192001" cy="10760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sp>
        <p:nvSpPr>
          <p:cNvPr id="5" name="Rectangle 4">
            <a:extLst>
              <a:ext uri="{FF2B5EF4-FFF2-40B4-BE49-F238E27FC236}">
                <a16:creationId xmlns:a16="http://schemas.microsoft.com/office/drawing/2014/main" id="{505D5406-C240-E4A9-656E-6EEF96610381}"/>
              </a:ext>
            </a:extLst>
          </p:cNvPr>
          <p:cNvSpPr/>
          <p:nvPr/>
        </p:nvSpPr>
        <p:spPr>
          <a:xfrm>
            <a:off x="0" y="6642782"/>
            <a:ext cx="12192001" cy="10760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lumMod val="75000"/>
                </a:schemeClr>
              </a:solidFill>
            </a:endParaRPr>
          </a:p>
        </p:txBody>
      </p:sp>
      <p:pic>
        <p:nvPicPr>
          <p:cNvPr id="6" name="Picture 5">
            <a:extLst>
              <a:ext uri="{FF2B5EF4-FFF2-40B4-BE49-F238E27FC236}">
                <a16:creationId xmlns:a16="http://schemas.microsoft.com/office/drawing/2014/main" id="{387EF3A0-2110-98DF-9954-9510A4CE1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99" y="5808428"/>
            <a:ext cx="1524001" cy="941963"/>
          </a:xfrm>
          <a:prstGeom prst="rect">
            <a:avLst/>
          </a:prstGeom>
        </p:spPr>
      </p:pic>
      <p:sp>
        <p:nvSpPr>
          <p:cNvPr id="8" name="TextBox 7">
            <a:extLst>
              <a:ext uri="{FF2B5EF4-FFF2-40B4-BE49-F238E27FC236}">
                <a16:creationId xmlns:a16="http://schemas.microsoft.com/office/drawing/2014/main" id="{1CA667B9-ABD3-70F9-A662-C7F5C2DE7F9B}"/>
              </a:ext>
            </a:extLst>
          </p:cNvPr>
          <p:cNvSpPr txBox="1"/>
          <p:nvPr/>
        </p:nvSpPr>
        <p:spPr>
          <a:xfrm>
            <a:off x="2447339" y="107609"/>
            <a:ext cx="7297321" cy="1077218"/>
          </a:xfrm>
          <a:prstGeom prst="rect">
            <a:avLst/>
          </a:prstGeom>
          <a:noFill/>
        </p:spPr>
        <p:txBody>
          <a:bodyPr wrap="square" rtlCol="0">
            <a:spAutoFit/>
          </a:bodyPr>
          <a:lstStyle/>
          <a:p>
            <a:pPr algn="ctr"/>
            <a:r>
              <a:rPr lang="en-US" sz="3200" b="1" u="sng" dirty="0">
                <a:solidFill>
                  <a:schemeClr val="accent1">
                    <a:lumMod val="75000"/>
                  </a:schemeClr>
                </a:solidFill>
              </a:rPr>
              <a:t>WHAT SHOULD BE THE APPROACH TO MAKE IT PROFITABLE?</a:t>
            </a:r>
            <a:endParaRPr lang="en-IN" sz="3200" b="1" u="sng" dirty="0">
              <a:solidFill>
                <a:schemeClr val="accent1">
                  <a:lumMod val="75000"/>
                </a:schemeClr>
              </a:solidFill>
            </a:endParaRPr>
          </a:p>
        </p:txBody>
      </p:sp>
      <p:sp>
        <p:nvSpPr>
          <p:cNvPr id="7" name="TextBox 6">
            <a:extLst>
              <a:ext uri="{FF2B5EF4-FFF2-40B4-BE49-F238E27FC236}">
                <a16:creationId xmlns:a16="http://schemas.microsoft.com/office/drawing/2014/main" id="{098139B7-2ED2-187E-86BE-734B0E4F30D5}"/>
              </a:ext>
            </a:extLst>
          </p:cNvPr>
          <p:cNvSpPr txBox="1"/>
          <p:nvPr/>
        </p:nvSpPr>
        <p:spPr>
          <a:xfrm>
            <a:off x="602591" y="2152336"/>
            <a:ext cx="5956275" cy="584775"/>
          </a:xfrm>
          <a:prstGeom prst="rect">
            <a:avLst/>
          </a:prstGeom>
          <a:noFill/>
        </p:spPr>
        <p:txBody>
          <a:bodyPr wrap="square" rtlCol="0">
            <a:spAutoFit/>
          </a:bodyPr>
          <a:lstStyle/>
          <a:p>
            <a:r>
              <a:rPr lang="en-US" sz="3200" b="1" dirty="0">
                <a:solidFill>
                  <a:schemeClr val="accent1">
                    <a:lumMod val="75000"/>
                  </a:schemeClr>
                </a:solidFill>
                <a:latin typeface="Inter"/>
              </a:rPr>
              <a:t>DECREASE IN INDIRECT EXPENSES</a:t>
            </a:r>
            <a:endParaRPr lang="en-IN" sz="3200" b="1" dirty="0">
              <a:solidFill>
                <a:schemeClr val="accent1">
                  <a:lumMod val="75000"/>
                </a:schemeClr>
              </a:solidFill>
              <a:latin typeface="Inter"/>
            </a:endParaRPr>
          </a:p>
        </p:txBody>
      </p:sp>
      <p:sp>
        <p:nvSpPr>
          <p:cNvPr id="11" name="TextBox 10">
            <a:extLst>
              <a:ext uri="{FF2B5EF4-FFF2-40B4-BE49-F238E27FC236}">
                <a16:creationId xmlns:a16="http://schemas.microsoft.com/office/drawing/2014/main" id="{151A9C86-C93E-86C6-0601-3311318C1CDB}"/>
              </a:ext>
            </a:extLst>
          </p:cNvPr>
          <p:cNvSpPr txBox="1"/>
          <p:nvPr/>
        </p:nvSpPr>
        <p:spPr>
          <a:xfrm>
            <a:off x="602591" y="2969184"/>
            <a:ext cx="7080872" cy="2308324"/>
          </a:xfrm>
          <a:prstGeom prst="rect">
            <a:avLst/>
          </a:prstGeom>
          <a:noFill/>
        </p:spPr>
        <p:txBody>
          <a:bodyPr wrap="square" rtlCol="0">
            <a:spAutoFit/>
          </a:bodyPr>
          <a:lstStyle/>
          <a:p>
            <a:r>
              <a:rPr lang="en-US" sz="2400" dirty="0">
                <a:latin typeface="Inter"/>
              </a:rPr>
              <a:t>Employees expenses, cloud &amp; software and marketing are the major indirect expenses for Paytm.</a:t>
            </a:r>
          </a:p>
          <a:p>
            <a:endParaRPr lang="en-US" sz="2400" dirty="0">
              <a:latin typeface="Inter"/>
            </a:endParaRPr>
          </a:p>
          <a:p>
            <a:r>
              <a:rPr lang="en-US" sz="2400" dirty="0">
                <a:latin typeface="Inter"/>
              </a:rPr>
              <a:t>Reduction in % of Indirect Expenses can help lower overall expense of Paytm resulting in reduction of losses and making it profitable in long run.</a:t>
            </a:r>
          </a:p>
        </p:txBody>
      </p:sp>
      <p:pic>
        <p:nvPicPr>
          <p:cNvPr id="3" name="Picture 2">
            <a:extLst>
              <a:ext uri="{FF2B5EF4-FFF2-40B4-BE49-F238E27FC236}">
                <a16:creationId xmlns:a16="http://schemas.microsoft.com/office/drawing/2014/main" id="{84E70F70-5FDA-B6E9-4E3A-63F57E8C9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9311" y="2152336"/>
            <a:ext cx="4154852" cy="3141270"/>
          </a:xfrm>
          <a:prstGeom prst="rect">
            <a:avLst/>
          </a:prstGeom>
        </p:spPr>
      </p:pic>
    </p:spTree>
    <p:extLst>
      <p:ext uri="{BB962C8B-B14F-4D97-AF65-F5344CB8AC3E}">
        <p14:creationId xmlns:p14="http://schemas.microsoft.com/office/powerpoint/2010/main" val="2488962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873A81-D301-BF92-CCC4-811FF3C7DB6E}"/>
              </a:ext>
            </a:extLst>
          </p:cNvPr>
          <p:cNvSpPr/>
          <p:nvPr/>
        </p:nvSpPr>
        <p:spPr>
          <a:xfrm>
            <a:off x="0" y="6750391"/>
            <a:ext cx="12192001" cy="10760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sp>
        <p:nvSpPr>
          <p:cNvPr id="5" name="Rectangle 4">
            <a:extLst>
              <a:ext uri="{FF2B5EF4-FFF2-40B4-BE49-F238E27FC236}">
                <a16:creationId xmlns:a16="http://schemas.microsoft.com/office/drawing/2014/main" id="{505D5406-C240-E4A9-656E-6EEF96610381}"/>
              </a:ext>
            </a:extLst>
          </p:cNvPr>
          <p:cNvSpPr/>
          <p:nvPr/>
        </p:nvSpPr>
        <p:spPr>
          <a:xfrm>
            <a:off x="0" y="6642782"/>
            <a:ext cx="12192001" cy="10760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lumMod val="75000"/>
                </a:schemeClr>
              </a:solidFill>
            </a:endParaRPr>
          </a:p>
        </p:txBody>
      </p:sp>
      <p:pic>
        <p:nvPicPr>
          <p:cNvPr id="6" name="Picture 5">
            <a:extLst>
              <a:ext uri="{FF2B5EF4-FFF2-40B4-BE49-F238E27FC236}">
                <a16:creationId xmlns:a16="http://schemas.microsoft.com/office/drawing/2014/main" id="{387EF3A0-2110-98DF-9954-9510A4CE1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99" y="5808428"/>
            <a:ext cx="1524001" cy="941963"/>
          </a:xfrm>
          <a:prstGeom prst="rect">
            <a:avLst/>
          </a:prstGeom>
        </p:spPr>
      </p:pic>
      <p:sp>
        <p:nvSpPr>
          <p:cNvPr id="8" name="TextBox 7">
            <a:extLst>
              <a:ext uri="{FF2B5EF4-FFF2-40B4-BE49-F238E27FC236}">
                <a16:creationId xmlns:a16="http://schemas.microsoft.com/office/drawing/2014/main" id="{1CA667B9-ABD3-70F9-A662-C7F5C2DE7F9B}"/>
              </a:ext>
            </a:extLst>
          </p:cNvPr>
          <p:cNvSpPr txBox="1"/>
          <p:nvPr/>
        </p:nvSpPr>
        <p:spPr>
          <a:xfrm>
            <a:off x="2447339" y="203145"/>
            <a:ext cx="7297321" cy="707886"/>
          </a:xfrm>
          <a:prstGeom prst="rect">
            <a:avLst/>
          </a:prstGeom>
          <a:noFill/>
        </p:spPr>
        <p:txBody>
          <a:bodyPr wrap="square" rtlCol="0">
            <a:spAutoFit/>
          </a:bodyPr>
          <a:lstStyle/>
          <a:p>
            <a:pPr algn="ctr"/>
            <a:r>
              <a:rPr lang="en-US" sz="4000" b="1" u="sng" dirty="0">
                <a:solidFill>
                  <a:schemeClr val="accent1">
                    <a:lumMod val="75000"/>
                  </a:schemeClr>
                </a:solidFill>
              </a:rPr>
              <a:t>PAYTM SUCCESS FORMULA</a:t>
            </a:r>
            <a:endParaRPr lang="en-IN" sz="4000" b="1" u="sng" dirty="0">
              <a:solidFill>
                <a:schemeClr val="accent1">
                  <a:lumMod val="75000"/>
                </a:schemeClr>
              </a:solidFill>
            </a:endParaRPr>
          </a:p>
        </p:txBody>
      </p:sp>
      <p:sp>
        <p:nvSpPr>
          <p:cNvPr id="9" name="Arrow: Up 8">
            <a:extLst>
              <a:ext uri="{FF2B5EF4-FFF2-40B4-BE49-F238E27FC236}">
                <a16:creationId xmlns:a16="http://schemas.microsoft.com/office/drawing/2014/main" id="{C8CCD6C4-3BB8-5DF2-C492-6CC891CE4680}"/>
              </a:ext>
            </a:extLst>
          </p:cNvPr>
          <p:cNvSpPr/>
          <p:nvPr/>
        </p:nvSpPr>
        <p:spPr>
          <a:xfrm>
            <a:off x="2126616" y="2359430"/>
            <a:ext cx="641444" cy="2768123"/>
          </a:xfrm>
          <a:prstGeom prst="up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lus Sign 9">
            <a:extLst>
              <a:ext uri="{FF2B5EF4-FFF2-40B4-BE49-F238E27FC236}">
                <a16:creationId xmlns:a16="http://schemas.microsoft.com/office/drawing/2014/main" id="{84C77FB0-85FE-D7AE-A54B-B83F6A0652B4}"/>
              </a:ext>
            </a:extLst>
          </p:cNvPr>
          <p:cNvSpPr/>
          <p:nvPr/>
        </p:nvSpPr>
        <p:spPr>
          <a:xfrm>
            <a:off x="3098040" y="3125247"/>
            <a:ext cx="1310185" cy="1187355"/>
          </a:xfrm>
          <a:prstGeom prst="mathPlus">
            <a:avLst>
              <a:gd name="adj1" fmla="val 8333"/>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Arrow: Up 11">
            <a:extLst>
              <a:ext uri="{FF2B5EF4-FFF2-40B4-BE49-F238E27FC236}">
                <a16:creationId xmlns:a16="http://schemas.microsoft.com/office/drawing/2014/main" id="{31044D09-2938-68F5-1B3F-C80BB2AE9143}"/>
              </a:ext>
            </a:extLst>
          </p:cNvPr>
          <p:cNvSpPr/>
          <p:nvPr/>
        </p:nvSpPr>
        <p:spPr>
          <a:xfrm rot="10800000">
            <a:off x="4738206" y="2334864"/>
            <a:ext cx="641444" cy="2768123"/>
          </a:xfrm>
          <a:prstGeom prst="up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Equals 12">
            <a:extLst>
              <a:ext uri="{FF2B5EF4-FFF2-40B4-BE49-F238E27FC236}">
                <a16:creationId xmlns:a16="http://schemas.microsoft.com/office/drawing/2014/main" id="{1E308E8F-44A2-BEBE-3E55-1394D68547D4}"/>
              </a:ext>
            </a:extLst>
          </p:cNvPr>
          <p:cNvSpPr/>
          <p:nvPr/>
        </p:nvSpPr>
        <p:spPr>
          <a:xfrm>
            <a:off x="5723277" y="3181543"/>
            <a:ext cx="1310185" cy="1074761"/>
          </a:xfrm>
          <a:prstGeom prst="mathEqual">
            <a:avLst>
              <a:gd name="adj1" fmla="val 8282"/>
              <a:gd name="adj2" fmla="val 11760"/>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2">
                    <a:lumMod val="50000"/>
                  </a:schemeClr>
                </a:solidFill>
              </a:ln>
              <a:solidFill>
                <a:schemeClr val="bg2">
                  <a:lumMod val="50000"/>
                </a:schemeClr>
              </a:solidFill>
            </a:endParaRPr>
          </a:p>
        </p:txBody>
      </p:sp>
      <p:sp>
        <p:nvSpPr>
          <p:cNvPr id="14" name="TextBox 13">
            <a:extLst>
              <a:ext uri="{FF2B5EF4-FFF2-40B4-BE49-F238E27FC236}">
                <a16:creationId xmlns:a16="http://schemas.microsoft.com/office/drawing/2014/main" id="{CD1E6BD6-D844-279D-1629-A87F7102EF2A}"/>
              </a:ext>
            </a:extLst>
          </p:cNvPr>
          <p:cNvSpPr txBox="1"/>
          <p:nvPr/>
        </p:nvSpPr>
        <p:spPr>
          <a:xfrm>
            <a:off x="1259982" y="5331169"/>
            <a:ext cx="2452209" cy="646331"/>
          </a:xfrm>
          <a:prstGeom prst="rect">
            <a:avLst/>
          </a:prstGeom>
          <a:noFill/>
        </p:spPr>
        <p:txBody>
          <a:bodyPr wrap="square" rtlCol="0">
            <a:spAutoFit/>
          </a:bodyPr>
          <a:lstStyle/>
          <a:p>
            <a:pPr algn="ctr"/>
            <a:r>
              <a:rPr lang="en-US" b="1" dirty="0">
                <a:latin typeface="Inter"/>
              </a:rPr>
              <a:t>INCREASE IN REVENUE &amp; SUSTAINED GROWTH</a:t>
            </a:r>
            <a:endParaRPr lang="en-IN" b="1" dirty="0">
              <a:latin typeface="Inter"/>
            </a:endParaRPr>
          </a:p>
        </p:txBody>
      </p:sp>
      <p:sp>
        <p:nvSpPr>
          <p:cNvPr id="15" name="TextBox 14">
            <a:extLst>
              <a:ext uri="{FF2B5EF4-FFF2-40B4-BE49-F238E27FC236}">
                <a16:creationId xmlns:a16="http://schemas.microsoft.com/office/drawing/2014/main" id="{88D75A18-47A7-C183-D3B9-83A3D3490462}"/>
              </a:ext>
            </a:extLst>
          </p:cNvPr>
          <p:cNvSpPr txBox="1"/>
          <p:nvPr/>
        </p:nvSpPr>
        <p:spPr>
          <a:xfrm>
            <a:off x="3871573" y="1503844"/>
            <a:ext cx="2374711" cy="646331"/>
          </a:xfrm>
          <a:prstGeom prst="rect">
            <a:avLst/>
          </a:prstGeom>
          <a:noFill/>
        </p:spPr>
        <p:txBody>
          <a:bodyPr wrap="square" rtlCol="0">
            <a:spAutoFit/>
          </a:bodyPr>
          <a:lstStyle/>
          <a:p>
            <a:pPr algn="ctr"/>
            <a:r>
              <a:rPr lang="en-US" b="1" dirty="0">
                <a:latin typeface="Inter"/>
              </a:rPr>
              <a:t>DECREASE IN DIRECT &amp; INDIRECT EXPENSE</a:t>
            </a:r>
            <a:endParaRPr lang="en-IN" b="1" dirty="0">
              <a:latin typeface="Inter"/>
            </a:endParaRPr>
          </a:p>
        </p:txBody>
      </p:sp>
      <p:pic>
        <p:nvPicPr>
          <p:cNvPr id="21" name="Picture 20">
            <a:extLst>
              <a:ext uri="{FF2B5EF4-FFF2-40B4-BE49-F238E27FC236}">
                <a16:creationId xmlns:a16="http://schemas.microsoft.com/office/drawing/2014/main" id="{8E0BE377-866D-8908-18CA-7DB27EAFEA28}"/>
              </a:ext>
            </a:extLst>
          </p:cNvPr>
          <p:cNvPicPr>
            <a:picLocks noChangeAspect="1"/>
          </p:cNvPicPr>
          <p:nvPr/>
        </p:nvPicPr>
        <p:blipFill rotWithShape="1">
          <a:blip r:embed="rId3">
            <a:extLst>
              <a:ext uri="{28A0092B-C50C-407E-A947-70E740481C1C}">
                <a14:useLocalDpi xmlns:a14="http://schemas.microsoft.com/office/drawing/2010/main" val="0"/>
              </a:ext>
            </a:extLst>
          </a:blip>
          <a:srcRect l="48918" t="4939"/>
          <a:stretch/>
        </p:blipFill>
        <p:spPr>
          <a:xfrm>
            <a:off x="7377089" y="1877656"/>
            <a:ext cx="4126173" cy="3368938"/>
          </a:xfrm>
          <a:prstGeom prst="rect">
            <a:avLst/>
          </a:prstGeom>
        </p:spPr>
      </p:pic>
    </p:spTree>
    <p:extLst>
      <p:ext uri="{BB962C8B-B14F-4D97-AF65-F5344CB8AC3E}">
        <p14:creationId xmlns:p14="http://schemas.microsoft.com/office/powerpoint/2010/main" val="1676907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4999E7-9764-A3EB-9F92-B3E093E0835C}"/>
              </a:ext>
            </a:extLst>
          </p:cNvPr>
          <p:cNvSpPr txBox="1"/>
          <p:nvPr/>
        </p:nvSpPr>
        <p:spPr>
          <a:xfrm>
            <a:off x="2371867" y="2875002"/>
            <a:ext cx="7448265" cy="1107996"/>
          </a:xfrm>
          <a:prstGeom prst="rect">
            <a:avLst/>
          </a:prstGeom>
          <a:noFill/>
        </p:spPr>
        <p:txBody>
          <a:bodyPr wrap="square">
            <a:spAutoFit/>
          </a:bodyPr>
          <a:lstStyle/>
          <a:p>
            <a:pPr algn="ctr"/>
            <a:r>
              <a:rPr lang="en-US" sz="6600" b="1" dirty="0">
                <a:solidFill>
                  <a:schemeClr val="accent1">
                    <a:lumMod val="75000"/>
                  </a:schemeClr>
                </a:solidFill>
              </a:rPr>
              <a:t>THANK YOU!</a:t>
            </a:r>
            <a:endParaRPr lang="en-IN" sz="6600" b="1" dirty="0">
              <a:solidFill>
                <a:schemeClr val="accent1">
                  <a:lumMod val="75000"/>
                </a:schemeClr>
              </a:solidFill>
            </a:endParaRPr>
          </a:p>
        </p:txBody>
      </p:sp>
    </p:spTree>
    <p:extLst>
      <p:ext uri="{BB962C8B-B14F-4D97-AF65-F5344CB8AC3E}">
        <p14:creationId xmlns:p14="http://schemas.microsoft.com/office/powerpoint/2010/main" val="2156390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64C1F1B-DFDC-A5E9-9C93-8B8B26C122F2}"/>
              </a:ext>
            </a:extLst>
          </p:cNvPr>
          <p:cNvSpPr txBox="1"/>
          <p:nvPr/>
        </p:nvSpPr>
        <p:spPr>
          <a:xfrm>
            <a:off x="875969" y="1571556"/>
            <a:ext cx="4438153" cy="4524315"/>
          </a:xfrm>
          <a:prstGeom prst="rect">
            <a:avLst/>
          </a:prstGeom>
          <a:noFill/>
        </p:spPr>
        <p:txBody>
          <a:bodyPr wrap="square" rtlCol="0">
            <a:spAutoFit/>
          </a:bodyPr>
          <a:lstStyle/>
          <a:p>
            <a:r>
              <a:rPr lang="en-IN" sz="2400" b="1" dirty="0">
                <a:solidFill>
                  <a:schemeClr val="bg2">
                    <a:lumMod val="25000"/>
                  </a:schemeClr>
                </a:solidFill>
                <a:latin typeface="Inter"/>
              </a:rPr>
              <a:t>1. INTRODUCTION</a:t>
            </a:r>
          </a:p>
          <a:p>
            <a:r>
              <a:rPr lang="en-IN" sz="2400" b="1" dirty="0">
                <a:solidFill>
                  <a:schemeClr val="bg2">
                    <a:lumMod val="25000"/>
                  </a:schemeClr>
                </a:solidFill>
                <a:latin typeface="Inter"/>
              </a:rPr>
              <a:t>2. TIMELINE TRAJECTORY</a:t>
            </a:r>
          </a:p>
          <a:p>
            <a:r>
              <a:rPr lang="en-IN" sz="2400" b="1" dirty="0">
                <a:solidFill>
                  <a:schemeClr val="bg2">
                    <a:lumMod val="25000"/>
                  </a:schemeClr>
                </a:solidFill>
                <a:latin typeface="Inter"/>
              </a:rPr>
              <a:t>3. COMPANY DETAILS</a:t>
            </a:r>
          </a:p>
          <a:p>
            <a:r>
              <a:rPr lang="en-IN" sz="2400" b="1" dirty="0">
                <a:solidFill>
                  <a:schemeClr val="bg2">
                    <a:lumMod val="25000"/>
                  </a:schemeClr>
                </a:solidFill>
                <a:latin typeface="Inter"/>
              </a:rPr>
              <a:t>4. PRODUCTS</a:t>
            </a:r>
          </a:p>
          <a:p>
            <a:r>
              <a:rPr lang="en-IN" sz="2400" b="1" dirty="0">
                <a:solidFill>
                  <a:schemeClr val="bg2">
                    <a:lumMod val="25000"/>
                  </a:schemeClr>
                </a:solidFill>
                <a:latin typeface="Inter"/>
              </a:rPr>
              <a:t>5. PAYTM INVESTORS</a:t>
            </a:r>
          </a:p>
          <a:p>
            <a:r>
              <a:rPr lang="en-IN" sz="2400" b="1" dirty="0">
                <a:solidFill>
                  <a:schemeClr val="bg2">
                    <a:lumMod val="25000"/>
                  </a:schemeClr>
                </a:solidFill>
                <a:latin typeface="Inter"/>
              </a:rPr>
              <a:t>6. PRODUCTS &amp; SERVICES</a:t>
            </a:r>
          </a:p>
          <a:p>
            <a:r>
              <a:rPr lang="en-IN" sz="2400" b="1" dirty="0">
                <a:solidFill>
                  <a:schemeClr val="bg2">
                    <a:lumMod val="25000"/>
                  </a:schemeClr>
                </a:solidFill>
                <a:latin typeface="Inter"/>
              </a:rPr>
              <a:t>7. HOW PAYTM WORKS</a:t>
            </a:r>
          </a:p>
          <a:p>
            <a:r>
              <a:rPr lang="en-IN" sz="2400" b="1" dirty="0">
                <a:solidFill>
                  <a:schemeClr val="bg2">
                    <a:lumMod val="25000"/>
                  </a:schemeClr>
                </a:solidFill>
                <a:latin typeface="Inter"/>
              </a:rPr>
              <a:t>8. REVENUE MODEL</a:t>
            </a:r>
          </a:p>
          <a:p>
            <a:r>
              <a:rPr lang="en-IN" sz="2400" b="1" dirty="0">
                <a:solidFill>
                  <a:schemeClr val="bg2">
                    <a:lumMod val="25000"/>
                  </a:schemeClr>
                </a:solidFill>
                <a:latin typeface="Inter"/>
              </a:rPr>
              <a:t>9. PAYTM GROWTH</a:t>
            </a:r>
          </a:p>
          <a:p>
            <a:r>
              <a:rPr lang="en-IN" sz="2400" b="1" dirty="0">
                <a:solidFill>
                  <a:schemeClr val="bg2">
                    <a:lumMod val="25000"/>
                  </a:schemeClr>
                </a:solidFill>
                <a:latin typeface="Inter"/>
              </a:rPr>
              <a:t>10. MEDIA NEWS</a:t>
            </a:r>
          </a:p>
          <a:p>
            <a:r>
              <a:rPr lang="en-IN" sz="2400" b="1" dirty="0">
                <a:solidFill>
                  <a:schemeClr val="bg2">
                    <a:lumMod val="25000"/>
                  </a:schemeClr>
                </a:solidFill>
                <a:latin typeface="Inter"/>
              </a:rPr>
              <a:t>11. CUSTOMER DEMOGRAPHICS</a:t>
            </a:r>
          </a:p>
          <a:p>
            <a:r>
              <a:rPr lang="en-IN" sz="2400" b="1" dirty="0">
                <a:solidFill>
                  <a:schemeClr val="bg2">
                    <a:lumMod val="25000"/>
                  </a:schemeClr>
                </a:solidFill>
                <a:latin typeface="Inter"/>
              </a:rPr>
              <a:t>12. COMPETITORS</a:t>
            </a:r>
          </a:p>
        </p:txBody>
      </p:sp>
      <p:sp>
        <p:nvSpPr>
          <p:cNvPr id="2" name="Rectangle 1">
            <a:extLst>
              <a:ext uri="{FF2B5EF4-FFF2-40B4-BE49-F238E27FC236}">
                <a16:creationId xmlns:a16="http://schemas.microsoft.com/office/drawing/2014/main" id="{C98BEDAD-9ECE-6D16-812D-9029568B3E49}"/>
              </a:ext>
            </a:extLst>
          </p:cNvPr>
          <p:cNvSpPr/>
          <p:nvPr/>
        </p:nvSpPr>
        <p:spPr>
          <a:xfrm>
            <a:off x="0" y="6750391"/>
            <a:ext cx="12192001" cy="10760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sp>
        <p:nvSpPr>
          <p:cNvPr id="6" name="Rectangle 5">
            <a:extLst>
              <a:ext uri="{FF2B5EF4-FFF2-40B4-BE49-F238E27FC236}">
                <a16:creationId xmlns:a16="http://schemas.microsoft.com/office/drawing/2014/main" id="{0DADC9FA-C804-95C0-D955-A75345E7D8FB}"/>
              </a:ext>
            </a:extLst>
          </p:cNvPr>
          <p:cNvSpPr/>
          <p:nvPr/>
        </p:nvSpPr>
        <p:spPr>
          <a:xfrm>
            <a:off x="0" y="6642782"/>
            <a:ext cx="12192001" cy="10760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B0F0"/>
              </a:solidFill>
            </a:endParaRPr>
          </a:p>
        </p:txBody>
      </p:sp>
      <p:sp>
        <p:nvSpPr>
          <p:cNvPr id="8" name="TextBox 7">
            <a:extLst>
              <a:ext uri="{FF2B5EF4-FFF2-40B4-BE49-F238E27FC236}">
                <a16:creationId xmlns:a16="http://schemas.microsoft.com/office/drawing/2014/main" id="{B2FB6788-9B9A-C94B-D1BA-9F00ACFEEB0B}"/>
              </a:ext>
            </a:extLst>
          </p:cNvPr>
          <p:cNvSpPr txBox="1"/>
          <p:nvPr/>
        </p:nvSpPr>
        <p:spPr>
          <a:xfrm>
            <a:off x="2789582" y="371475"/>
            <a:ext cx="6612834" cy="769441"/>
          </a:xfrm>
          <a:prstGeom prst="rect">
            <a:avLst/>
          </a:prstGeom>
          <a:noFill/>
        </p:spPr>
        <p:txBody>
          <a:bodyPr wrap="square" rtlCol="0">
            <a:spAutoFit/>
          </a:bodyPr>
          <a:lstStyle/>
          <a:p>
            <a:pPr algn="ctr"/>
            <a:r>
              <a:rPr lang="en-US" sz="4400" b="1" u="sng" dirty="0">
                <a:solidFill>
                  <a:schemeClr val="accent1">
                    <a:lumMod val="75000"/>
                  </a:schemeClr>
                </a:solidFill>
              </a:rPr>
              <a:t>TABLES OF CONTENT</a:t>
            </a:r>
            <a:endParaRPr lang="en-IN" sz="4400" b="1" u="sng" dirty="0">
              <a:solidFill>
                <a:schemeClr val="accent1">
                  <a:lumMod val="75000"/>
                </a:schemeClr>
              </a:solidFill>
            </a:endParaRPr>
          </a:p>
        </p:txBody>
      </p:sp>
      <p:pic>
        <p:nvPicPr>
          <p:cNvPr id="9" name="Picture 8">
            <a:extLst>
              <a:ext uri="{FF2B5EF4-FFF2-40B4-BE49-F238E27FC236}">
                <a16:creationId xmlns:a16="http://schemas.microsoft.com/office/drawing/2014/main" id="{C47DDEAE-02E4-17A5-AC5C-99A2EAD552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99" y="5808428"/>
            <a:ext cx="1524001" cy="941963"/>
          </a:xfrm>
          <a:prstGeom prst="rect">
            <a:avLst/>
          </a:prstGeom>
        </p:spPr>
      </p:pic>
      <p:sp>
        <p:nvSpPr>
          <p:cNvPr id="3" name="TextBox 2">
            <a:extLst>
              <a:ext uri="{FF2B5EF4-FFF2-40B4-BE49-F238E27FC236}">
                <a16:creationId xmlns:a16="http://schemas.microsoft.com/office/drawing/2014/main" id="{DA80D1D9-99BC-2376-3283-B5F35406335B}"/>
              </a:ext>
            </a:extLst>
          </p:cNvPr>
          <p:cNvSpPr txBox="1"/>
          <p:nvPr/>
        </p:nvSpPr>
        <p:spPr>
          <a:xfrm>
            <a:off x="6744033" y="1571556"/>
            <a:ext cx="4571998" cy="2308324"/>
          </a:xfrm>
          <a:prstGeom prst="rect">
            <a:avLst/>
          </a:prstGeom>
          <a:noFill/>
        </p:spPr>
        <p:txBody>
          <a:bodyPr wrap="square" rtlCol="0">
            <a:spAutoFit/>
          </a:bodyPr>
          <a:lstStyle/>
          <a:p>
            <a:r>
              <a:rPr lang="en-IN" sz="2400" b="1" dirty="0">
                <a:solidFill>
                  <a:schemeClr val="bg2">
                    <a:lumMod val="25000"/>
                  </a:schemeClr>
                </a:solidFill>
                <a:latin typeface="Inter"/>
              </a:rPr>
              <a:t>13. PAYTM LOSS</a:t>
            </a:r>
          </a:p>
          <a:p>
            <a:r>
              <a:rPr lang="en-IN" sz="2400" b="1" dirty="0">
                <a:solidFill>
                  <a:schemeClr val="bg2">
                    <a:lumMod val="25000"/>
                  </a:schemeClr>
                </a:solidFill>
                <a:latin typeface="Inter"/>
              </a:rPr>
              <a:t>14. SWOT ANALYSIS</a:t>
            </a:r>
          </a:p>
          <a:p>
            <a:r>
              <a:rPr lang="en-IN" sz="2400" b="1" dirty="0">
                <a:solidFill>
                  <a:schemeClr val="bg2">
                    <a:lumMod val="25000"/>
                  </a:schemeClr>
                </a:solidFill>
                <a:latin typeface="Inter"/>
              </a:rPr>
              <a:t>15. FUTURE SCOPE</a:t>
            </a:r>
          </a:p>
          <a:p>
            <a:r>
              <a:rPr lang="en-IN" sz="2400" b="1" dirty="0">
                <a:solidFill>
                  <a:schemeClr val="bg2">
                    <a:lumMod val="25000"/>
                  </a:schemeClr>
                </a:solidFill>
                <a:latin typeface="Inter"/>
              </a:rPr>
              <a:t>16. FINANCIAL SERVICES</a:t>
            </a:r>
          </a:p>
          <a:p>
            <a:r>
              <a:rPr lang="en-IN" sz="2400" b="1" dirty="0">
                <a:solidFill>
                  <a:schemeClr val="bg2">
                    <a:lumMod val="25000"/>
                  </a:schemeClr>
                </a:solidFill>
                <a:latin typeface="Inter"/>
              </a:rPr>
              <a:t>17. APPROACH FOR PROFITABILITY</a:t>
            </a:r>
          </a:p>
          <a:p>
            <a:r>
              <a:rPr lang="en-IN" sz="2400" b="1" dirty="0">
                <a:solidFill>
                  <a:schemeClr val="bg2">
                    <a:lumMod val="25000"/>
                  </a:schemeClr>
                </a:solidFill>
                <a:latin typeface="Inter"/>
              </a:rPr>
              <a:t>18. PAYTM SUCCESS FORMULA</a:t>
            </a:r>
          </a:p>
        </p:txBody>
      </p:sp>
    </p:spTree>
    <p:extLst>
      <p:ext uri="{BB962C8B-B14F-4D97-AF65-F5344CB8AC3E}">
        <p14:creationId xmlns:p14="http://schemas.microsoft.com/office/powerpoint/2010/main" val="1410499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75A2D777-84B8-8743-F2A1-94ACFAB7E80F}"/>
              </a:ext>
            </a:extLst>
          </p:cNvPr>
          <p:cNvGraphicFramePr/>
          <p:nvPr>
            <p:extLst>
              <p:ext uri="{D42A27DB-BD31-4B8C-83A1-F6EECF244321}">
                <p14:modId xmlns:p14="http://schemas.microsoft.com/office/powerpoint/2010/main" val="169357673"/>
              </p:ext>
            </p:extLst>
          </p:nvPr>
        </p:nvGraphicFramePr>
        <p:xfrm>
          <a:off x="1637212" y="1098389"/>
          <a:ext cx="8917576" cy="5436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A46DAF7D-5CF1-25E9-2AB8-29EA53C90347}"/>
              </a:ext>
            </a:extLst>
          </p:cNvPr>
          <p:cNvSpPr txBox="1"/>
          <p:nvPr/>
        </p:nvSpPr>
        <p:spPr>
          <a:xfrm>
            <a:off x="2789583" y="215782"/>
            <a:ext cx="6612834" cy="769441"/>
          </a:xfrm>
          <a:prstGeom prst="rect">
            <a:avLst/>
          </a:prstGeom>
          <a:noFill/>
        </p:spPr>
        <p:txBody>
          <a:bodyPr wrap="square" rtlCol="0">
            <a:spAutoFit/>
          </a:bodyPr>
          <a:lstStyle/>
          <a:p>
            <a:pPr algn="ctr"/>
            <a:r>
              <a:rPr lang="en-US" sz="4400" b="1" u="sng" dirty="0">
                <a:solidFill>
                  <a:schemeClr val="accent1">
                    <a:lumMod val="75000"/>
                  </a:schemeClr>
                </a:solidFill>
              </a:rPr>
              <a:t>INTRODUCTION</a:t>
            </a:r>
            <a:endParaRPr lang="en-IN" sz="4400" b="1" u="sng" dirty="0">
              <a:solidFill>
                <a:schemeClr val="accent1">
                  <a:lumMod val="75000"/>
                </a:schemeClr>
              </a:solidFill>
            </a:endParaRPr>
          </a:p>
        </p:txBody>
      </p:sp>
      <p:sp>
        <p:nvSpPr>
          <p:cNvPr id="7" name="Rectangle 6">
            <a:extLst>
              <a:ext uri="{FF2B5EF4-FFF2-40B4-BE49-F238E27FC236}">
                <a16:creationId xmlns:a16="http://schemas.microsoft.com/office/drawing/2014/main" id="{5DE1650C-8052-C0E0-B9D0-15DAC446E76F}"/>
              </a:ext>
            </a:extLst>
          </p:cNvPr>
          <p:cNvSpPr/>
          <p:nvPr/>
        </p:nvSpPr>
        <p:spPr>
          <a:xfrm>
            <a:off x="0" y="6750391"/>
            <a:ext cx="12192001" cy="10760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sp>
        <p:nvSpPr>
          <p:cNvPr id="8" name="Rectangle 7">
            <a:extLst>
              <a:ext uri="{FF2B5EF4-FFF2-40B4-BE49-F238E27FC236}">
                <a16:creationId xmlns:a16="http://schemas.microsoft.com/office/drawing/2014/main" id="{E84886E4-4DEF-95D5-3D1B-E0A8B138E31F}"/>
              </a:ext>
            </a:extLst>
          </p:cNvPr>
          <p:cNvSpPr/>
          <p:nvPr/>
        </p:nvSpPr>
        <p:spPr>
          <a:xfrm>
            <a:off x="0" y="6642782"/>
            <a:ext cx="12192001" cy="10760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pic>
        <p:nvPicPr>
          <p:cNvPr id="9" name="Picture 8">
            <a:extLst>
              <a:ext uri="{FF2B5EF4-FFF2-40B4-BE49-F238E27FC236}">
                <a16:creationId xmlns:a16="http://schemas.microsoft.com/office/drawing/2014/main" id="{8F783D25-7813-284E-D28D-C6F8558093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7999" y="5808428"/>
            <a:ext cx="1524001" cy="941963"/>
          </a:xfrm>
          <a:prstGeom prst="rect">
            <a:avLst/>
          </a:prstGeom>
        </p:spPr>
      </p:pic>
    </p:spTree>
    <p:extLst>
      <p:ext uri="{BB962C8B-B14F-4D97-AF65-F5344CB8AC3E}">
        <p14:creationId xmlns:p14="http://schemas.microsoft.com/office/powerpoint/2010/main" val="2570494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66E709-5677-29B4-8110-1E7C415C38B5}"/>
              </a:ext>
            </a:extLst>
          </p:cNvPr>
          <p:cNvPicPr>
            <a:picLocks noChangeAspect="1"/>
          </p:cNvPicPr>
          <p:nvPr/>
        </p:nvPicPr>
        <p:blipFill rotWithShape="1">
          <a:blip r:embed="rId2">
            <a:extLst>
              <a:ext uri="{28A0092B-C50C-407E-A947-70E740481C1C}">
                <a14:useLocalDpi xmlns:a14="http://schemas.microsoft.com/office/drawing/2010/main" val="0"/>
              </a:ext>
            </a:extLst>
          </a:blip>
          <a:srcRect t="6043"/>
          <a:stretch/>
        </p:blipFill>
        <p:spPr>
          <a:xfrm>
            <a:off x="2248421" y="1099931"/>
            <a:ext cx="7695156" cy="49753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Rectangle 1">
            <a:extLst>
              <a:ext uri="{FF2B5EF4-FFF2-40B4-BE49-F238E27FC236}">
                <a16:creationId xmlns:a16="http://schemas.microsoft.com/office/drawing/2014/main" id="{D3B9DDAD-AFC2-509A-4544-87CB1803477D}"/>
              </a:ext>
            </a:extLst>
          </p:cNvPr>
          <p:cNvSpPr/>
          <p:nvPr/>
        </p:nvSpPr>
        <p:spPr>
          <a:xfrm>
            <a:off x="0" y="6750391"/>
            <a:ext cx="12192001" cy="10760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sp>
        <p:nvSpPr>
          <p:cNvPr id="4" name="Rectangle 3">
            <a:extLst>
              <a:ext uri="{FF2B5EF4-FFF2-40B4-BE49-F238E27FC236}">
                <a16:creationId xmlns:a16="http://schemas.microsoft.com/office/drawing/2014/main" id="{79CC4E42-6468-A55D-642D-EDE019A23310}"/>
              </a:ext>
            </a:extLst>
          </p:cNvPr>
          <p:cNvSpPr/>
          <p:nvPr/>
        </p:nvSpPr>
        <p:spPr>
          <a:xfrm>
            <a:off x="-1" y="6642782"/>
            <a:ext cx="12192001" cy="10760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pic>
        <p:nvPicPr>
          <p:cNvPr id="5" name="Picture 4">
            <a:extLst>
              <a:ext uri="{FF2B5EF4-FFF2-40B4-BE49-F238E27FC236}">
                <a16:creationId xmlns:a16="http://schemas.microsoft.com/office/drawing/2014/main" id="{A80B1C81-0583-4DAE-AD02-BB8E20663C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99" y="5808428"/>
            <a:ext cx="1524001" cy="941963"/>
          </a:xfrm>
          <a:prstGeom prst="rect">
            <a:avLst/>
          </a:prstGeom>
        </p:spPr>
      </p:pic>
      <p:sp>
        <p:nvSpPr>
          <p:cNvPr id="6" name="TextBox 5">
            <a:extLst>
              <a:ext uri="{FF2B5EF4-FFF2-40B4-BE49-F238E27FC236}">
                <a16:creationId xmlns:a16="http://schemas.microsoft.com/office/drawing/2014/main" id="{A454F3B1-0392-BD71-2976-735AC1317C03}"/>
              </a:ext>
            </a:extLst>
          </p:cNvPr>
          <p:cNvSpPr txBox="1"/>
          <p:nvPr/>
        </p:nvSpPr>
        <p:spPr>
          <a:xfrm>
            <a:off x="2789582" y="107609"/>
            <a:ext cx="6612834" cy="707886"/>
          </a:xfrm>
          <a:prstGeom prst="rect">
            <a:avLst/>
          </a:prstGeom>
          <a:noFill/>
        </p:spPr>
        <p:txBody>
          <a:bodyPr wrap="square" rtlCol="0">
            <a:spAutoFit/>
          </a:bodyPr>
          <a:lstStyle/>
          <a:p>
            <a:pPr algn="ctr"/>
            <a:r>
              <a:rPr lang="en-US" sz="4000" b="1" u="sng" dirty="0">
                <a:solidFill>
                  <a:schemeClr val="accent1">
                    <a:lumMod val="75000"/>
                  </a:schemeClr>
                </a:solidFill>
              </a:rPr>
              <a:t>TIMELINE TRAJECTORY</a:t>
            </a:r>
            <a:endParaRPr lang="en-IN" sz="4000" b="1" u="sng" dirty="0">
              <a:solidFill>
                <a:schemeClr val="accent1">
                  <a:lumMod val="75000"/>
                </a:schemeClr>
              </a:solidFill>
            </a:endParaRPr>
          </a:p>
        </p:txBody>
      </p:sp>
    </p:spTree>
    <p:extLst>
      <p:ext uri="{BB962C8B-B14F-4D97-AF65-F5344CB8AC3E}">
        <p14:creationId xmlns:p14="http://schemas.microsoft.com/office/powerpoint/2010/main" val="4272386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Diagram 23">
            <a:extLst>
              <a:ext uri="{FF2B5EF4-FFF2-40B4-BE49-F238E27FC236}">
                <a16:creationId xmlns:a16="http://schemas.microsoft.com/office/drawing/2014/main" id="{5A5045EE-54C9-0D54-4739-D75E4B3449EE}"/>
              </a:ext>
            </a:extLst>
          </p:cNvPr>
          <p:cNvGraphicFramePr/>
          <p:nvPr>
            <p:extLst>
              <p:ext uri="{D42A27DB-BD31-4B8C-83A1-F6EECF244321}">
                <p14:modId xmlns:p14="http://schemas.microsoft.com/office/powerpoint/2010/main" val="1427407951"/>
              </p:ext>
            </p:extLst>
          </p:nvPr>
        </p:nvGraphicFramePr>
        <p:xfrm>
          <a:off x="1503528" y="1370513"/>
          <a:ext cx="9184943" cy="4717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020BE03D-618D-B359-C91A-6F2F185D3B4C}"/>
              </a:ext>
            </a:extLst>
          </p:cNvPr>
          <p:cNvSpPr/>
          <p:nvPr/>
        </p:nvSpPr>
        <p:spPr>
          <a:xfrm>
            <a:off x="0" y="6750391"/>
            <a:ext cx="12192001" cy="10760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sp>
        <p:nvSpPr>
          <p:cNvPr id="4" name="Rectangle 3">
            <a:extLst>
              <a:ext uri="{FF2B5EF4-FFF2-40B4-BE49-F238E27FC236}">
                <a16:creationId xmlns:a16="http://schemas.microsoft.com/office/drawing/2014/main" id="{5B395611-7AAE-99ED-D254-F64AD10AAA07}"/>
              </a:ext>
            </a:extLst>
          </p:cNvPr>
          <p:cNvSpPr/>
          <p:nvPr/>
        </p:nvSpPr>
        <p:spPr>
          <a:xfrm>
            <a:off x="0" y="6642782"/>
            <a:ext cx="12192001" cy="10760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sp>
        <p:nvSpPr>
          <p:cNvPr id="5" name="TextBox 4">
            <a:extLst>
              <a:ext uri="{FF2B5EF4-FFF2-40B4-BE49-F238E27FC236}">
                <a16:creationId xmlns:a16="http://schemas.microsoft.com/office/drawing/2014/main" id="{D4A1AF0F-5E3E-F508-4CA9-33F4454C6B74}"/>
              </a:ext>
            </a:extLst>
          </p:cNvPr>
          <p:cNvSpPr txBox="1"/>
          <p:nvPr/>
        </p:nvSpPr>
        <p:spPr>
          <a:xfrm>
            <a:off x="2789583" y="107609"/>
            <a:ext cx="6612834" cy="707886"/>
          </a:xfrm>
          <a:prstGeom prst="rect">
            <a:avLst/>
          </a:prstGeom>
          <a:noFill/>
        </p:spPr>
        <p:txBody>
          <a:bodyPr wrap="square" rtlCol="0">
            <a:spAutoFit/>
          </a:bodyPr>
          <a:lstStyle/>
          <a:p>
            <a:pPr algn="ctr"/>
            <a:r>
              <a:rPr lang="en-US" sz="4000" b="1" u="sng" dirty="0">
                <a:solidFill>
                  <a:schemeClr val="accent1">
                    <a:lumMod val="75000"/>
                  </a:schemeClr>
                </a:solidFill>
              </a:rPr>
              <a:t>COMPANY DETAILS</a:t>
            </a:r>
            <a:endParaRPr lang="en-IN" sz="4000" b="1" u="sng" dirty="0">
              <a:solidFill>
                <a:schemeClr val="accent1">
                  <a:lumMod val="75000"/>
                </a:schemeClr>
              </a:solidFill>
            </a:endParaRPr>
          </a:p>
        </p:txBody>
      </p:sp>
      <p:pic>
        <p:nvPicPr>
          <p:cNvPr id="6" name="Picture 5">
            <a:extLst>
              <a:ext uri="{FF2B5EF4-FFF2-40B4-BE49-F238E27FC236}">
                <a16:creationId xmlns:a16="http://schemas.microsoft.com/office/drawing/2014/main" id="{E35DB299-9BF5-BC54-14C0-C82EA1BD9B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7999" y="5808428"/>
            <a:ext cx="1524001" cy="941963"/>
          </a:xfrm>
          <a:prstGeom prst="rect">
            <a:avLst/>
          </a:prstGeom>
        </p:spPr>
      </p:pic>
    </p:spTree>
    <p:extLst>
      <p:ext uri="{BB962C8B-B14F-4D97-AF65-F5344CB8AC3E}">
        <p14:creationId xmlns:p14="http://schemas.microsoft.com/office/powerpoint/2010/main" val="1042613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DCB090-ADEB-6B5F-6774-7180323EC0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478" y="2009818"/>
            <a:ext cx="6769559" cy="3246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67D63912-C338-C6A5-CD3D-3DDC4E39ED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63" y="1446664"/>
            <a:ext cx="4379082" cy="4379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9DA3C67D-79A5-0D67-6410-2E65D4C1817D}"/>
              </a:ext>
            </a:extLst>
          </p:cNvPr>
          <p:cNvSpPr txBox="1"/>
          <p:nvPr/>
        </p:nvSpPr>
        <p:spPr>
          <a:xfrm>
            <a:off x="3478349" y="162200"/>
            <a:ext cx="5235301" cy="707886"/>
          </a:xfrm>
          <a:prstGeom prst="rect">
            <a:avLst/>
          </a:prstGeom>
          <a:noFill/>
        </p:spPr>
        <p:txBody>
          <a:bodyPr wrap="square" rtlCol="0">
            <a:spAutoFit/>
          </a:bodyPr>
          <a:lstStyle/>
          <a:p>
            <a:pPr algn="ctr"/>
            <a:r>
              <a:rPr lang="en-US" sz="4000" b="1" u="sng" dirty="0">
                <a:solidFill>
                  <a:schemeClr val="accent1">
                    <a:lumMod val="75000"/>
                  </a:schemeClr>
                </a:solidFill>
              </a:rPr>
              <a:t>PAYTM INVESTORS</a:t>
            </a:r>
            <a:endParaRPr lang="en-IN" sz="4000" b="1" u="sng" dirty="0">
              <a:solidFill>
                <a:schemeClr val="accent1">
                  <a:lumMod val="75000"/>
                </a:schemeClr>
              </a:solidFill>
            </a:endParaRPr>
          </a:p>
        </p:txBody>
      </p:sp>
      <p:sp>
        <p:nvSpPr>
          <p:cNvPr id="3" name="Rectangle 2">
            <a:extLst>
              <a:ext uri="{FF2B5EF4-FFF2-40B4-BE49-F238E27FC236}">
                <a16:creationId xmlns:a16="http://schemas.microsoft.com/office/drawing/2014/main" id="{617E1909-EF3F-D88F-3C11-0374E8A49FE3}"/>
              </a:ext>
            </a:extLst>
          </p:cNvPr>
          <p:cNvSpPr/>
          <p:nvPr/>
        </p:nvSpPr>
        <p:spPr>
          <a:xfrm>
            <a:off x="0" y="6750391"/>
            <a:ext cx="12192001" cy="10760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sp>
        <p:nvSpPr>
          <p:cNvPr id="5" name="Rectangle 4">
            <a:extLst>
              <a:ext uri="{FF2B5EF4-FFF2-40B4-BE49-F238E27FC236}">
                <a16:creationId xmlns:a16="http://schemas.microsoft.com/office/drawing/2014/main" id="{7337D1DA-1556-0F7C-8862-8A4377F39B79}"/>
              </a:ext>
            </a:extLst>
          </p:cNvPr>
          <p:cNvSpPr/>
          <p:nvPr/>
        </p:nvSpPr>
        <p:spPr>
          <a:xfrm>
            <a:off x="0" y="6638233"/>
            <a:ext cx="12192001" cy="10760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pic>
        <p:nvPicPr>
          <p:cNvPr id="10" name="Picture 9">
            <a:extLst>
              <a:ext uri="{FF2B5EF4-FFF2-40B4-BE49-F238E27FC236}">
                <a16:creationId xmlns:a16="http://schemas.microsoft.com/office/drawing/2014/main" id="{03035A61-45DE-C2B2-5BD8-48562D2B34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7999" y="5808428"/>
            <a:ext cx="1524001" cy="941963"/>
          </a:xfrm>
          <a:prstGeom prst="rect">
            <a:avLst/>
          </a:prstGeom>
        </p:spPr>
      </p:pic>
    </p:spTree>
    <p:extLst>
      <p:ext uri="{BB962C8B-B14F-4D97-AF65-F5344CB8AC3E}">
        <p14:creationId xmlns:p14="http://schemas.microsoft.com/office/powerpoint/2010/main" val="2751443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B0E92F-DCAD-116F-0D04-DBC7FE6869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99" y="5808428"/>
            <a:ext cx="1524001" cy="941963"/>
          </a:xfrm>
          <a:prstGeom prst="rect">
            <a:avLst/>
          </a:prstGeom>
        </p:spPr>
      </p:pic>
      <p:sp>
        <p:nvSpPr>
          <p:cNvPr id="3" name="TextBox 2">
            <a:extLst>
              <a:ext uri="{FF2B5EF4-FFF2-40B4-BE49-F238E27FC236}">
                <a16:creationId xmlns:a16="http://schemas.microsoft.com/office/drawing/2014/main" id="{C996E27A-6AEA-2E75-612D-91C47047693C}"/>
              </a:ext>
            </a:extLst>
          </p:cNvPr>
          <p:cNvSpPr txBox="1"/>
          <p:nvPr/>
        </p:nvSpPr>
        <p:spPr>
          <a:xfrm>
            <a:off x="3478349" y="162200"/>
            <a:ext cx="5235301" cy="646331"/>
          </a:xfrm>
          <a:prstGeom prst="rect">
            <a:avLst/>
          </a:prstGeom>
          <a:noFill/>
        </p:spPr>
        <p:txBody>
          <a:bodyPr wrap="square" rtlCol="0">
            <a:spAutoFit/>
          </a:bodyPr>
          <a:lstStyle/>
          <a:p>
            <a:pPr algn="ctr"/>
            <a:r>
              <a:rPr lang="en-US" sz="3600" b="1" u="sng" dirty="0">
                <a:solidFill>
                  <a:schemeClr val="accent1">
                    <a:lumMod val="75000"/>
                  </a:schemeClr>
                </a:solidFill>
              </a:rPr>
              <a:t>PRODUCTS &amp; SERVICES</a:t>
            </a:r>
            <a:endParaRPr lang="en-IN" sz="3600" b="1" u="sng" dirty="0">
              <a:solidFill>
                <a:schemeClr val="accent1">
                  <a:lumMod val="75000"/>
                </a:schemeClr>
              </a:solidFill>
            </a:endParaRPr>
          </a:p>
        </p:txBody>
      </p:sp>
      <p:pic>
        <p:nvPicPr>
          <p:cNvPr id="9" name="Picture 8">
            <a:extLst>
              <a:ext uri="{FF2B5EF4-FFF2-40B4-BE49-F238E27FC236}">
                <a16:creationId xmlns:a16="http://schemas.microsoft.com/office/drawing/2014/main" id="{8212E04C-EB85-B52C-5454-1C2E39EA8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197" y="1068720"/>
            <a:ext cx="10397603" cy="4944425"/>
          </a:xfrm>
          <a:prstGeom prst="rect">
            <a:avLst/>
          </a:prstGeom>
        </p:spPr>
      </p:pic>
      <p:sp>
        <p:nvSpPr>
          <p:cNvPr id="10" name="Rectangle 9">
            <a:extLst>
              <a:ext uri="{FF2B5EF4-FFF2-40B4-BE49-F238E27FC236}">
                <a16:creationId xmlns:a16="http://schemas.microsoft.com/office/drawing/2014/main" id="{6E4C6CA3-3F1D-3004-4523-D82E937D269D}"/>
              </a:ext>
            </a:extLst>
          </p:cNvPr>
          <p:cNvSpPr/>
          <p:nvPr/>
        </p:nvSpPr>
        <p:spPr>
          <a:xfrm>
            <a:off x="0" y="6750391"/>
            <a:ext cx="12192001" cy="10760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sp>
        <p:nvSpPr>
          <p:cNvPr id="11" name="Rectangle 10">
            <a:extLst>
              <a:ext uri="{FF2B5EF4-FFF2-40B4-BE49-F238E27FC236}">
                <a16:creationId xmlns:a16="http://schemas.microsoft.com/office/drawing/2014/main" id="{39306657-6E66-CDC6-5C14-51B71F6FB322}"/>
              </a:ext>
            </a:extLst>
          </p:cNvPr>
          <p:cNvSpPr/>
          <p:nvPr/>
        </p:nvSpPr>
        <p:spPr>
          <a:xfrm>
            <a:off x="0" y="6641995"/>
            <a:ext cx="12192001" cy="10760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sp>
        <p:nvSpPr>
          <p:cNvPr id="12" name="Rectangle 11">
            <a:extLst>
              <a:ext uri="{FF2B5EF4-FFF2-40B4-BE49-F238E27FC236}">
                <a16:creationId xmlns:a16="http://schemas.microsoft.com/office/drawing/2014/main" id="{48A73FDB-038C-EFBB-E23A-C7C473D4645E}"/>
              </a:ext>
            </a:extLst>
          </p:cNvPr>
          <p:cNvSpPr/>
          <p:nvPr/>
        </p:nvSpPr>
        <p:spPr>
          <a:xfrm>
            <a:off x="9703558" y="1313593"/>
            <a:ext cx="1282890" cy="5427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48184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D1A9137-5CDE-12B9-B733-5849DA53A359}"/>
              </a:ext>
            </a:extLst>
          </p:cNvPr>
          <p:cNvSpPr/>
          <p:nvPr/>
        </p:nvSpPr>
        <p:spPr>
          <a:xfrm>
            <a:off x="0" y="6750391"/>
            <a:ext cx="12192001" cy="10760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sp>
        <p:nvSpPr>
          <p:cNvPr id="5" name="Rectangle 4">
            <a:extLst>
              <a:ext uri="{FF2B5EF4-FFF2-40B4-BE49-F238E27FC236}">
                <a16:creationId xmlns:a16="http://schemas.microsoft.com/office/drawing/2014/main" id="{2B461520-26D2-0C32-5CF2-73AEFA3B008C}"/>
              </a:ext>
            </a:extLst>
          </p:cNvPr>
          <p:cNvSpPr/>
          <p:nvPr/>
        </p:nvSpPr>
        <p:spPr>
          <a:xfrm>
            <a:off x="-2" y="6639010"/>
            <a:ext cx="12192001" cy="10760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75000"/>
                </a:schemeClr>
              </a:solidFill>
            </a:endParaRPr>
          </a:p>
        </p:txBody>
      </p:sp>
      <p:pic>
        <p:nvPicPr>
          <p:cNvPr id="7" name="Picture 6">
            <a:extLst>
              <a:ext uri="{FF2B5EF4-FFF2-40B4-BE49-F238E27FC236}">
                <a16:creationId xmlns:a16="http://schemas.microsoft.com/office/drawing/2014/main" id="{D99F2309-3073-C4EC-BDA3-E75859C63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99" y="5808428"/>
            <a:ext cx="1524001" cy="941963"/>
          </a:xfrm>
          <a:prstGeom prst="rect">
            <a:avLst/>
          </a:prstGeom>
        </p:spPr>
      </p:pic>
      <p:sp>
        <p:nvSpPr>
          <p:cNvPr id="10" name="TextBox 9">
            <a:extLst>
              <a:ext uri="{FF2B5EF4-FFF2-40B4-BE49-F238E27FC236}">
                <a16:creationId xmlns:a16="http://schemas.microsoft.com/office/drawing/2014/main" id="{17D48906-E8C4-BFC7-7BF8-211A753BB2CE}"/>
              </a:ext>
            </a:extLst>
          </p:cNvPr>
          <p:cNvSpPr txBox="1"/>
          <p:nvPr/>
        </p:nvSpPr>
        <p:spPr>
          <a:xfrm>
            <a:off x="3478349" y="162200"/>
            <a:ext cx="5235301" cy="646331"/>
          </a:xfrm>
          <a:prstGeom prst="rect">
            <a:avLst/>
          </a:prstGeom>
          <a:noFill/>
        </p:spPr>
        <p:txBody>
          <a:bodyPr wrap="square" rtlCol="0">
            <a:spAutoFit/>
          </a:bodyPr>
          <a:lstStyle/>
          <a:p>
            <a:pPr algn="ctr"/>
            <a:r>
              <a:rPr lang="en-US" sz="3600" b="1" u="sng" dirty="0">
                <a:solidFill>
                  <a:schemeClr val="accent1">
                    <a:lumMod val="75000"/>
                  </a:schemeClr>
                </a:solidFill>
              </a:rPr>
              <a:t>HOW PAYTM WORKS?</a:t>
            </a:r>
            <a:endParaRPr lang="en-IN" sz="3600" b="1" u="sng" dirty="0">
              <a:solidFill>
                <a:schemeClr val="accent1">
                  <a:lumMod val="75000"/>
                </a:schemeClr>
              </a:solidFill>
            </a:endParaRPr>
          </a:p>
        </p:txBody>
      </p:sp>
      <p:pic>
        <p:nvPicPr>
          <p:cNvPr id="9" name="Picture 8">
            <a:extLst>
              <a:ext uri="{FF2B5EF4-FFF2-40B4-BE49-F238E27FC236}">
                <a16:creationId xmlns:a16="http://schemas.microsoft.com/office/drawing/2014/main" id="{EA464FB3-5881-2A2E-5B23-978C97077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5000"/>
                    </a14:imgEffect>
                    <a14:imgEffect>
                      <a14:brightnessContrast contrast="5000"/>
                    </a14:imgEffect>
                  </a14:imgLayer>
                </a14:imgProps>
              </a:ext>
              <a:ext uri="{28A0092B-C50C-407E-A947-70E740481C1C}">
                <a14:useLocalDpi xmlns:a14="http://schemas.microsoft.com/office/drawing/2010/main" val="0"/>
              </a:ext>
            </a:extLst>
          </a:blip>
          <a:stretch>
            <a:fillRect/>
          </a:stretch>
        </p:blipFill>
        <p:spPr>
          <a:xfrm>
            <a:off x="1701098" y="1062886"/>
            <a:ext cx="8789799" cy="49442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072948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1687</TotalTime>
  <Words>430</Words>
  <Application>Microsoft Office PowerPoint</Application>
  <PresentationFormat>Widescreen</PresentationFormat>
  <Paragraphs>82</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Rajat Tokas</dc:creator>
  <cp:lastModifiedBy>Admin</cp:lastModifiedBy>
  <cp:revision>27</cp:revision>
  <dcterms:created xsi:type="dcterms:W3CDTF">2023-01-22T07:00:43Z</dcterms:created>
  <dcterms:modified xsi:type="dcterms:W3CDTF">2023-03-16T16:10:17Z</dcterms:modified>
</cp:coreProperties>
</file>